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0058400" cy="7772400"/>
  <p:notesSz cx="9388475" cy="71024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25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110" dirty="0"/>
              <a:t>‹Nº›</a:t>
            </a:fld>
            <a:endParaRPr spc="-11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110" dirty="0"/>
              <a:t>‹Nº›</a:t>
            </a:fld>
            <a:endParaRPr spc="-11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110" dirty="0"/>
              <a:t>‹Nº›</a:t>
            </a:fld>
            <a:endParaRPr spc="-11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110" dirty="0"/>
              <a:t>‹Nº›</a:t>
            </a:fld>
            <a:endParaRPr spc="-11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110" dirty="0"/>
              <a:t>‹Nº›</a:t>
            </a:fld>
            <a:endParaRPr spc="-11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20952"/>
            <a:ext cx="10037317" cy="775144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172702" y="6983572"/>
            <a:ext cx="204470" cy="1866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110" dirty="0"/>
              <a:t>‹Nº›</a:t>
            </a:fld>
            <a:endParaRPr spc="-11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5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53" y="10817"/>
            <a:ext cx="10036175" cy="774839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110" dirty="0"/>
              <a:t>1</a:t>
            </a:fld>
            <a:endParaRPr spc="-11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53212" y="1248410"/>
          <a:ext cx="8866505" cy="47301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6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7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13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06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06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06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13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067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067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067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8194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55092">
                <a:tc gridSpan="1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ACTIVIDADES</a:t>
                      </a:r>
                      <a:r>
                        <a:rPr sz="11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RELATIVAS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1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MINISTRACIÓN</a:t>
                      </a:r>
                      <a:r>
                        <a:rPr sz="11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1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PRERROGATIVAS</a:t>
                      </a:r>
                      <a:r>
                        <a:rPr sz="11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PARTIDOS</a:t>
                      </a:r>
                      <a:r>
                        <a:rPr sz="11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POLÍTICOS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889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41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No.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Tema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Áreas</a:t>
                      </a:r>
                      <a:r>
                        <a:rPr sz="9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Participantes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22352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Enero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Febrero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Marzo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255904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Abril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24066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Mayo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23431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Junio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731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252729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Julio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18986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Agosto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937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Septiembre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937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1670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Octubre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810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Noviembre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937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10922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Diciembre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625"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100" dirty="0">
                          <a:latin typeface="Arial MT"/>
                          <a:cs typeface="Arial MT"/>
                        </a:rPr>
                        <a:t>5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0" marR="35560" algn="just">
                        <a:lnSpc>
                          <a:spcPct val="959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Seguimiento oportuno 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al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otorgamiento del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financiamiento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por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concepto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actividades </a:t>
                      </a:r>
                      <a:r>
                        <a:rPr sz="1100" spc="-2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ordinarias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permanentes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a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los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partidos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políticos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acreditados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ante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el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Consejo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Estatal.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COEYEC/DEOEEC/CPPP/DEA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92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 MT"/>
                          <a:cs typeface="Arial MT"/>
                        </a:rPr>
                        <a:t>6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0" marR="34290" algn="just">
                        <a:lnSpc>
                          <a:spcPct val="958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Seguimiento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a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las actividades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 recepción </a:t>
                      </a:r>
                      <a:r>
                        <a:rPr sz="1100" spc="-2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solicitudes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y documentación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básica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 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los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interesados en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obtener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el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registro como </a:t>
                      </a:r>
                      <a:r>
                        <a:rPr sz="1100" spc="-2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agrupación política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local.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COEYEC/DEOEEC/CPPP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895">
                <a:tc gridSpan="15"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ACTIVIDADES</a:t>
                      </a:r>
                      <a:r>
                        <a:rPr sz="11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RELATIVAS</a:t>
                      </a:r>
                      <a:r>
                        <a:rPr sz="11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LA ORGANIZACIÓN</a:t>
                      </a:r>
                      <a:r>
                        <a:rPr sz="11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ELECTORAL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94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 MT"/>
                          <a:cs typeface="Arial MT"/>
                        </a:rPr>
                        <a:t>7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0" marR="35560" algn="just">
                        <a:lnSpc>
                          <a:spcPct val="959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Seguimiento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a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las actividades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diseño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y 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difusión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la convocatoria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para el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registro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de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candidaturas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independientes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en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el 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Proceso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Electoral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Local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Ordinario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2023-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2024.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23875" marR="519430" indent="496570">
                        <a:lnSpc>
                          <a:spcPts val="126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SE/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D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EEC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/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EYE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C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223"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sz="1100" dirty="0">
                          <a:latin typeface="Arial MT"/>
                          <a:cs typeface="Arial MT"/>
                        </a:rPr>
                        <a:t>8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0" marR="36830" algn="just">
                        <a:lnSpc>
                          <a:spcPct val="961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Seguimiento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y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supervisión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cumplimiento </a:t>
                      </a:r>
                      <a:r>
                        <a:rPr sz="1100" spc="-2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al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procedimiento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para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la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evaluación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del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desempeño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las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juntas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y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consejos 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electorales distritales.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UNITIC/DEOEEC/COEYEC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141"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sz="1100" dirty="0">
                          <a:latin typeface="Arial MT"/>
                          <a:cs typeface="Arial MT"/>
                        </a:rPr>
                        <a:t>9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0" marR="35560">
                        <a:lnSpc>
                          <a:spcPts val="1280"/>
                        </a:lnSpc>
                        <a:spcBef>
                          <a:spcPts val="30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Seguimiento</a:t>
                      </a:r>
                      <a:r>
                        <a:rPr sz="110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al</a:t>
                      </a:r>
                      <a:r>
                        <a:rPr sz="110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proceso</a:t>
                      </a:r>
                      <a:r>
                        <a:rPr sz="110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capacitación</a:t>
                      </a:r>
                      <a:r>
                        <a:rPr sz="110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 </a:t>
                      </a:r>
                      <a:r>
                        <a:rPr sz="1100" spc="-2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los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integrantes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de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 los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órganos</a:t>
                      </a:r>
                      <a:r>
                        <a:rPr sz="11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distritales.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DEOEEC/COEYEC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933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33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110" dirty="0"/>
              <a:t>10</a:t>
            </a:fld>
            <a:endParaRPr spc="-11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03504" y="1086866"/>
          <a:ext cx="8866505" cy="4446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7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7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13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06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06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06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13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067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067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067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8194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7254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No.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Tema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Áreas</a:t>
                      </a:r>
                      <a:r>
                        <a:rPr sz="9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Participantes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939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Enero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Febrero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858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21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Marzo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Abril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4629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Mayo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8279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Junio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858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796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Julio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446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Agosto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937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Septiembre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937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Octubre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810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Noviembre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937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Diciembre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858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9645"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10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720" marR="33655" algn="just">
                        <a:lnSpc>
                          <a:spcPct val="959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Seguimiento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y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supervisión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cumplimiento </a:t>
                      </a:r>
                      <a:r>
                        <a:rPr sz="1100" spc="-2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los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lineamientos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para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la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ubicación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de 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inmuebles,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que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servirán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de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sedes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los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órganos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desconcentrados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que se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instalen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durante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el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Procesos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Electoral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Local </a:t>
                      </a:r>
                      <a:r>
                        <a:rPr sz="1100" spc="-2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Ordinario</a:t>
                      </a:r>
                      <a:r>
                        <a:rPr sz="11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2023-2024.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COEYEC/DEOEEC/COE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0808">
                <a:tc>
                  <a:txBody>
                    <a:bodyPr/>
                    <a:lstStyle/>
                    <a:p>
                      <a:pPr algn="ctr">
                        <a:lnSpc>
                          <a:spcPts val="129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11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720" marR="33020" algn="just">
                        <a:lnSpc>
                          <a:spcPct val="958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Proyectar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el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programa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para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el 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fortalecimiento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de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la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participación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ciudadana,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en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materia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de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observación </a:t>
                      </a:r>
                      <a:r>
                        <a:rPr sz="1100" spc="-2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electoral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nacionales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y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visitantes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extranjeros,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durante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el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Proceso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Electoral </a:t>
                      </a:r>
                      <a:r>
                        <a:rPr sz="1100" spc="-2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Local</a:t>
                      </a:r>
                      <a:r>
                        <a:rPr sz="11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Ordinario</a:t>
                      </a:r>
                      <a:r>
                        <a:rPr sz="11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2023-2024,</a:t>
                      </a:r>
                      <a:r>
                        <a:rPr sz="11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en</a:t>
                      </a:r>
                      <a:r>
                        <a:rPr sz="11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el</a:t>
                      </a:r>
                      <a:r>
                        <a:rPr sz="11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Estado</a:t>
                      </a:r>
                      <a:r>
                        <a:rPr sz="11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 </a:t>
                      </a:r>
                      <a:r>
                        <a:rPr sz="1100" spc="-2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Tabasco.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COEYEC/DEOEEC/COE/CPC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4169">
                <a:tc>
                  <a:txBody>
                    <a:bodyPr/>
                    <a:lstStyle/>
                    <a:p>
                      <a:pPr algn="ctr">
                        <a:lnSpc>
                          <a:spcPts val="129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12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720" marR="33655" algn="just">
                        <a:lnSpc>
                          <a:spcPct val="958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Seguimiento</a:t>
                      </a:r>
                      <a:r>
                        <a:rPr sz="11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1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la</a:t>
                      </a:r>
                      <a:r>
                        <a:rPr sz="11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propuesta</a:t>
                      </a:r>
                      <a:r>
                        <a:rPr sz="11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para</a:t>
                      </a:r>
                      <a:r>
                        <a:rPr sz="11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designar</a:t>
                      </a:r>
                      <a:r>
                        <a:rPr sz="11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a </a:t>
                      </a:r>
                      <a:r>
                        <a:rPr sz="1100" spc="-2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los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Consejos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Electorales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Distritales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que 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fungirán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como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cabeceras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de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municipio,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responsables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 los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cómputos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parcial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y 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total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que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corresponda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la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demarcación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territorial del municipio,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para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las elecciones </a:t>
                      </a:r>
                      <a:r>
                        <a:rPr sz="1100" spc="-2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presidencias municipales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y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regidurías,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por el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principio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mayoría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relativa en el 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Procesos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Electoral Local Ordinario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2023-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2024.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COEYEC/DEOEEC/COE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110" dirty="0"/>
              <a:t>11</a:t>
            </a:fld>
            <a:endParaRPr spc="-11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98931" y="1086866"/>
          <a:ext cx="8876030" cy="51676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7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1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26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6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06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06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06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13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067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067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067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8384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66700">
                <a:tc gridSpan="1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ACTIVIDADES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RELATIVAS</a:t>
                      </a:r>
                      <a:r>
                        <a:rPr sz="11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EDUCACIÓN</a:t>
                      </a:r>
                      <a:r>
                        <a:rPr sz="11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CÍVICA</a:t>
                      </a:r>
                      <a:r>
                        <a:rPr sz="11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1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1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PARTICIPACIÓN</a:t>
                      </a:r>
                      <a:r>
                        <a:rPr sz="11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CIUDADANA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2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30810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No.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Tema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Áreas</a:t>
                      </a:r>
                      <a:r>
                        <a:rPr sz="9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Participantes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24193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Enero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19177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Febrero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23876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Marzo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Abril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858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25717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Mayo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25082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Junio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731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Julio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20701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Agosto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937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Septiembre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937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Octubre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937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Noviembre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810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12763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Diciembre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858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13"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13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965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 marR="35560">
                        <a:lnSpc>
                          <a:spcPts val="1280"/>
                        </a:lnSpc>
                        <a:spcBef>
                          <a:spcPts val="200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Organizar</a:t>
                      </a:r>
                      <a:r>
                        <a:rPr sz="1100" spc="1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cursos</a:t>
                      </a:r>
                      <a:r>
                        <a:rPr sz="1100" spc="1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1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capacitación</a:t>
                      </a:r>
                      <a:r>
                        <a:rPr sz="1100" spc="1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sobre </a:t>
                      </a:r>
                      <a:r>
                        <a:rPr sz="1100" spc="-2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temas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electorales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a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partidos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políticos.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COEYEC/DEOEEC/CPPP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331"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14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965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Difusión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la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nueva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distritación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local.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COEYEC/DEOEEC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R="85725" algn="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6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15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 marR="34925" algn="just">
                        <a:lnSpc>
                          <a:spcPct val="959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Vinculación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y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gestión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para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la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firma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de 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convenios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con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Instituciones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Educación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Superior.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COEYEC/DEOEEC/SE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254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85725" algn="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78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16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300"/>
                        </a:lnSpc>
                        <a:tabLst>
                          <a:tab pos="904875" algn="l"/>
                          <a:tab pos="1419860" algn="l"/>
                          <a:tab pos="1764030" algn="l"/>
                          <a:tab pos="2667000" algn="l"/>
                        </a:tabLst>
                      </a:pPr>
                      <a:r>
                        <a:rPr sz="1100" dirty="0">
                          <a:latin typeface="Arial MT"/>
                          <a:cs typeface="Arial MT"/>
                        </a:rPr>
                        <a:t>“Jornadas	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para	la	Promoción	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y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45085" marR="36830">
                        <a:lnSpc>
                          <a:spcPct val="102699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Fortalecimiento</a:t>
                      </a:r>
                      <a:r>
                        <a:rPr sz="1100" spc="2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2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la</a:t>
                      </a:r>
                      <a:r>
                        <a:rPr sz="1100" spc="2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Democracia</a:t>
                      </a:r>
                      <a:r>
                        <a:rPr sz="1100" spc="2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y</a:t>
                      </a:r>
                      <a:r>
                        <a:rPr sz="1100" spc="2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la </a:t>
                      </a:r>
                      <a:r>
                        <a:rPr sz="1100" spc="-2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Cultura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Cívica”.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COEYEC/DEOEEC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6985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R="85725" algn="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9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17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300"/>
                        </a:lnSpc>
                        <a:tabLst>
                          <a:tab pos="732155" algn="l"/>
                          <a:tab pos="1054100" algn="l"/>
                          <a:tab pos="1396365" algn="l"/>
                          <a:tab pos="2185035" algn="l"/>
                          <a:tab pos="2629535" algn="l"/>
                        </a:tabLst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Semana	de	las	“Jornadas	para	la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45085" marR="34290">
                        <a:lnSpc>
                          <a:spcPct val="102699"/>
                        </a:lnSpc>
                        <a:tabLst>
                          <a:tab pos="898525" algn="l"/>
                          <a:tab pos="1151255" algn="l"/>
                          <a:tab pos="2291080" algn="l"/>
                          <a:tab pos="2630805" algn="l"/>
                        </a:tabLst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P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romoc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ón	y	F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r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ta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l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ec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m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n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to	de	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l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a 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Democracia</a:t>
                      </a:r>
                      <a:r>
                        <a:rPr sz="11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y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la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Cultura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Cívica”.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COEYEC/DEOEEC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6985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18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 marR="34925" algn="just">
                        <a:lnSpc>
                          <a:spcPct val="959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Coadyuvar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en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la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organización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del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“18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Congreso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las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Niñas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y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los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Niños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Legisladores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Tabasco”.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COEYEC/DEOEEC/HCET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331"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19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965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Organización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de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concurso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de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TikTok.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COEYEC/DEOEEC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713"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20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965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Organización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concurso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de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Oratoria.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COEYEC/DEOEEC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331"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21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965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dirty="0">
                          <a:latin typeface="Arial MT"/>
                          <a:cs typeface="Arial MT"/>
                        </a:rPr>
                        <a:t>Organizar</a:t>
                      </a:r>
                      <a:r>
                        <a:rPr sz="11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la</a:t>
                      </a:r>
                      <a:r>
                        <a:rPr sz="11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“Semana</a:t>
                      </a:r>
                      <a:r>
                        <a:rPr sz="11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 la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Democracia”.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COEYEC/DEOEEC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110" dirty="0"/>
              <a:t>12</a:t>
            </a:fld>
            <a:endParaRPr spc="-11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98931" y="1086866"/>
          <a:ext cx="8876030" cy="44938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7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1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26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6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06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06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06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13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067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067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067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8384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7254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30810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No.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Tema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2540" algn="ctr">
                        <a:lnSpc>
                          <a:spcPct val="100000"/>
                        </a:lnSpc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Áreas</a:t>
                      </a:r>
                      <a:r>
                        <a:rPr sz="9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Participantes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939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Enero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096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Febrero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096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21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Marzo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5905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Abril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096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4629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Mayo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096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8279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Junio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096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796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Julio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5905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446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Agosto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175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Septiembre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175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Octubre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048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Noviembre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048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Diciembre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5905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78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22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29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Actividades</a:t>
                      </a:r>
                      <a:r>
                        <a:rPr sz="1100" spc="68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  </a:t>
                      </a:r>
                      <a:r>
                        <a:rPr sz="1100" spc="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la</a:t>
                      </a:r>
                      <a:r>
                        <a:rPr sz="1100" spc="6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Red</a:t>
                      </a:r>
                      <a:r>
                        <a:rPr sz="1100" spc="69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Ciudadana</a:t>
                      </a:r>
                      <a:r>
                        <a:rPr sz="1100" spc="6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45085" marR="36195">
                        <a:lnSpc>
                          <a:spcPct val="101800"/>
                        </a:lnSpc>
                        <a:spcBef>
                          <a:spcPts val="25"/>
                        </a:spcBef>
                        <a:tabLst>
                          <a:tab pos="697230" algn="l"/>
                          <a:tab pos="915669" algn="l"/>
                          <a:tab pos="1729105" algn="l"/>
                          <a:tab pos="2032000" algn="l"/>
                          <a:tab pos="2287905" algn="l"/>
                        </a:tabLst>
                      </a:pPr>
                      <a:r>
                        <a:rPr sz="1100" spc="-10" dirty="0">
                          <a:latin typeface="Arial MT"/>
                          <a:cs typeface="Arial MT"/>
                        </a:rPr>
                        <a:t>Di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fus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ón	y	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P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r</a:t>
                      </a:r>
                      <a:r>
                        <a:rPr sz="1100" spc="-15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moc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ón	de	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l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a	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u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l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100" spc="-15" dirty="0">
                          <a:latin typeface="Arial MT"/>
                          <a:cs typeface="Arial MT"/>
                        </a:rPr>
                        <a:t>u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ra 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Democrática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del</a:t>
                      </a:r>
                      <a:r>
                        <a:rPr sz="11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IEPCT.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COEYEC/DEOEEC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508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R="85725" algn="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13"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23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965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“Charlas</a:t>
                      </a:r>
                      <a:r>
                        <a:rPr sz="11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Electorales”.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COEYEC/DEOEEC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6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24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 marR="36830">
                        <a:lnSpc>
                          <a:spcPts val="1260"/>
                        </a:lnSpc>
                        <a:spcBef>
                          <a:spcPts val="680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Elaboración</a:t>
                      </a:r>
                      <a:r>
                        <a:rPr sz="1100" spc="229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semestral</a:t>
                      </a:r>
                      <a:r>
                        <a:rPr sz="1100" spc="2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y</a:t>
                      </a:r>
                      <a:r>
                        <a:rPr sz="1100" spc="229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difusión</a:t>
                      </a:r>
                      <a:r>
                        <a:rPr sz="1100" spc="229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2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la </a:t>
                      </a:r>
                      <a:r>
                        <a:rPr sz="1100" spc="-2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Revista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“En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 plural”.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8636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1055" marR="814705" algn="ctr">
                        <a:lnSpc>
                          <a:spcPct val="95900"/>
                        </a:lnSpc>
                      </a:pPr>
                      <a:r>
                        <a:rPr sz="1100" spc="-10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EYEC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/  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D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EEC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/  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UCS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85725" algn="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2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25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 marR="33655" algn="just">
                        <a:lnSpc>
                          <a:spcPct val="96100"/>
                        </a:lnSpc>
                      </a:pPr>
                      <a:r>
                        <a:rPr sz="1100" dirty="0">
                          <a:latin typeface="Arial MT"/>
                          <a:cs typeface="Arial MT"/>
                        </a:rPr>
                        <a:t>Organizar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cursos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capacitación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y 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formación para la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ciudadanía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interesada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en </a:t>
                      </a:r>
                      <a:r>
                        <a:rPr sz="1100" spc="-2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ocupar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vocalías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y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consejerías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distritales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locales.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COEYEC/DEOEEC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4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26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 marR="34925" algn="just">
                        <a:lnSpc>
                          <a:spcPct val="95800"/>
                        </a:lnSpc>
                      </a:pPr>
                      <a:r>
                        <a:rPr sz="1100" dirty="0">
                          <a:latin typeface="Arial MT"/>
                          <a:cs typeface="Arial MT"/>
                        </a:rPr>
                        <a:t>Organizar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cursos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con el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acompañamiento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del</a:t>
                      </a:r>
                      <a:r>
                        <a:rPr sz="11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INE,</a:t>
                      </a:r>
                      <a:r>
                        <a:rPr sz="11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para</a:t>
                      </a:r>
                      <a:r>
                        <a:rPr sz="110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la</a:t>
                      </a:r>
                      <a:r>
                        <a:rPr sz="11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capacitación</a:t>
                      </a:r>
                      <a:r>
                        <a:rPr sz="110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y</a:t>
                      </a:r>
                      <a:r>
                        <a:rPr sz="110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formación</a:t>
                      </a:r>
                      <a:r>
                        <a:rPr sz="110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de </a:t>
                      </a:r>
                      <a:r>
                        <a:rPr sz="1100" spc="-2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aspirantes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a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Capacitadoras/es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y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Asistentes </a:t>
                      </a:r>
                      <a:r>
                        <a:rPr sz="1100" spc="-2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Electorales Locales.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COEYEC/DEOEEC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R="8572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27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Estrategia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 Difusión</a:t>
                      </a:r>
                      <a:r>
                        <a:rPr sz="11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2023.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8510" marR="770255" algn="ctr">
                        <a:lnSpc>
                          <a:spcPct val="95900"/>
                        </a:lnSpc>
                      </a:pPr>
                      <a:r>
                        <a:rPr sz="1100" dirty="0">
                          <a:latin typeface="Arial MT"/>
                          <a:cs typeface="Arial MT"/>
                        </a:rPr>
                        <a:t>(I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N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-</a:t>
                      </a:r>
                      <a:r>
                        <a:rPr sz="1100" spc="-20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)/ 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COEYEC/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DEOEEC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85725" algn="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2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28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25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 marR="36195" algn="just">
                        <a:lnSpc>
                          <a:spcPct val="959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Planeación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y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desarrollo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de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pláticas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interactivas en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centros 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de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educación media </a:t>
                      </a:r>
                      <a:r>
                        <a:rPr sz="1100" spc="-2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superior.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COEYEC,</a:t>
                      </a:r>
                      <a:r>
                        <a:rPr sz="11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DEOEEC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254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110" dirty="0"/>
              <a:t>13</a:t>
            </a:fld>
            <a:endParaRPr spc="-11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98931" y="1086866"/>
          <a:ext cx="8876030" cy="2527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83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3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00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00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00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87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0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003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003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87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003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003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8130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8961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3081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No.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Tema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Áreas</a:t>
                      </a:r>
                      <a:r>
                        <a:rPr sz="9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Participantes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28448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Enero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23431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Febrero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858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28130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Marzo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Abril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Mayo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29527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Junio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858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Julio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25082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Agosto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937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13525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Septiembre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810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22796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Octubre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937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Noviembre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937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1701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Diciembre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858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43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605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29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3815" marR="33020">
                        <a:lnSpc>
                          <a:spcPts val="1260"/>
                        </a:lnSpc>
                        <a:spcBef>
                          <a:spcPts val="865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Organización</a:t>
                      </a:r>
                      <a:r>
                        <a:rPr sz="1100" spc="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Círculos</a:t>
                      </a:r>
                      <a:r>
                        <a:rPr sz="1100" spc="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Lectura</a:t>
                      </a:r>
                      <a:r>
                        <a:rPr sz="1100" spc="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en </a:t>
                      </a:r>
                      <a:r>
                        <a:rPr sz="1100" spc="-2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instituciones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educación media básica.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COEYEC/DEOEEC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332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30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965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marR="34925">
                        <a:lnSpc>
                          <a:spcPts val="1270"/>
                        </a:lnSpc>
                        <a:spcBef>
                          <a:spcPts val="204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Organización</a:t>
                      </a:r>
                      <a:r>
                        <a:rPr sz="11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3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concursos</a:t>
                      </a:r>
                      <a:r>
                        <a:rPr sz="11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dibujo</a:t>
                      </a:r>
                      <a:r>
                        <a:rPr sz="11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en </a:t>
                      </a:r>
                      <a:r>
                        <a:rPr sz="1100" spc="-2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instituciones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nivel básico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(primaria).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COEYEC/DEOEEC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332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31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965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marR="35560">
                        <a:lnSpc>
                          <a:spcPts val="1270"/>
                        </a:lnSpc>
                        <a:spcBef>
                          <a:spcPts val="204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Divulgación</a:t>
                      </a:r>
                      <a:r>
                        <a:rPr sz="11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del</a:t>
                      </a:r>
                      <a:r>
                        <a:rPr sz="11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Pensamiento</a:t>
                      </a:r>
                      <a:r>
                        <a:rPr sz="11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Crítico</a:t>
                      </a:r>
                      <a:r>
                        <a:rPr sz="11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para</a:t>
                      </a:r>
                      <a:r>
                        <a:rPr sz="11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la </a:t>
                      </a:r>
                      <a:r>
                        <a:rPr sz="1100" spc="-29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Construcción</a:t>
                      </a:r>
                      <a:r>
                        <a:rPr sz="11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Ciudadanía.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COEYEC/DEOEEC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110" dirty="0"/>
              <a:t>14</a:t>
            </a:fld>
            <a:endParaRPr spc="-11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1607565"/>
            <a:ext cx="8638540" cy="305275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Arial"/>
                <a:cs typeface="Arial"/>
              </a:rPr>
              <a:t>ÍNDICE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dirty="0">
                <a:latin typeface="Arial"/>
                <a:cs typeface="Arial"/>
                <a:hlinkClick r:id="rId2" action="ppaction://hlinksldjump"/>
              </a:rPr>
              <a:t>GLOS</a:t>
            </a:r>
            <a:r>
              <a:rPr sz="1200" b="1" spc="-5" dirty="0">
                <a:latin typeface="Arial"/>
                <a:cs typeface="Arial"/>
                <a:hlinkClick r:id="rId2" action="ppaction://hlinksldjump"/>
              </a:rPr>
              <a:t>A</a:t>
            </a:r>
            <a:r>
              <a:rPr sz="1200" b="1" spc="-10" dirty="0">
                <a:latin typeface="Arial"/>
                <a:cs typeface="Arial"/>
                <a:hlinkClick r:id="rId2" action="ppaction://hlinksldjump"/>
              </a:rPr>
              <a:t>R</a:t>
            </a:r>
            <a:r>
              <a:rPr sz="1200" b="1" dirty="0">
                <a:latin typeface="Arial"/>
                <a:cs typeface="Arial"/>
                <a:hlinkClick r:id="rId2" action="ppaction://hlinksldjump"/>
              </a:rPr>
              <a:t>I</a:t>
            </a:r>
            <a:r>
              <a:rPr sz="1200" b="1" spc="30" dirty="0">
                <a:latin typeface="Arial"/>
                <a:cs typeface="Arial"/>
                <a:hlinkClick r:id="rId2" action="ppaction://hlinksldjump"/>
              </a:rPr>
              <a:t>O</a:t>
            </a:r>
            <a:r>
              <a:rPr sz="1200" b="1" dirty="0" smtClean="0">
                <a:latin typeface="Arial"/>
                <a:cs typeface="Arial"/>
                <a:hlinkClick r:id="rId2" action="ppaction://hlinksldjump"/>
              </a:rPr>
              <a:t>..............................................................</a:t>
            </a:r>
            <a:r>
              <a:rPr sz="1200" b="1" spc="5" dirty="0" smtClean="0">
                <a:latin typeface="Arial"/>
                <a:cs typeface="Arial"/>
                <a:hlinkClick r:id="rId2" action="ppaction://hlinksldjump"/>
              </a:rPr>
              <a:t>.</a:t>
            </a:r>
            <a:r>
              <a:rPr sz="1200" b="1" dirty="0" smtClean="0">
                <a:latin typeface="Arial"/>
                <a:cs typeface="Arial"/>
                <a:hlinkClick r:id="rId2" action="ppaction://hlinksldjump"/>
              </a:rPr>
              <a:t>...............................................................................................</a:t>
            </a:r>
            <a:r>
              <a:rPr sz="1200" b="1" spc="5" dirty="0" smtClean="0">
                <a:latin typeface="Arial"/>
                <a:cs typeface="Arial"/>
                <a:hlinkClick r:id="rId2" action="ppaction://hlinksldjump"/>
              </a:rPr>
              <a:t>.</a:t>
            </a:r>
            <a:r>
              <a:rPr sz="1200" b="1" dirty="0" smtClean="0">
                <a:latin typeface="Arial"/>
                <a:cs typeface="Arial"/>
                <a:hlinkClick r:id="rId2" action="ppaction://hlinksldjump"/>
              </a:rPr>
              <a:t>....................</a:t>
            </a:r>
            <a:r>
              <a:rPr sz="1200" b="1" spc="-105" dirty="0" smtClean="0">
                <a:latin typeface="Arial"/>
                <a:cs typeface="Arial"/>
                <a:hlinkClick r:id="rId2" action="ppaction://hlinksldjump"/>
              </a:rPr>
              <a:t> </a:t>
            </a:r>
            <a:r>
              <a:rPr sz="1200" b="1" spc="-5" dirty="0">
                <a:latin typeface="Arial"/>
                <a:cs typeface="Arial"/>
                <a:hlinkClick r:id="rId2" action="ppaction://hlinksldjump"/>
              </a:rPr>
              <a:t>3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dirty="0">
                <a:latin typeface="Arial"/>
                <a:cs typeface="Arial"/>
                <a:hlinkClick r:id="rId3" action="ppaction://hlinksldjump"/>
              </a:rPr>
              <a:t>PRESE</a:t>
            </a:r>
            <a:r>
              <a:rPr sz="1200" b="1" spc="-20" dirty="0">
                <a:latin typeface="Arial"/>
                <a:cs typeface="Arial"/>
                <a:hlinkClick r:id="rId3" action="ppaction://hlinksldjump"/>
              </a:rPr>
              <a:t>N</a:t>
            </a:r>
            <a:r>
              <a:rPr sz="1200" b="1" spc="5" dirty="0">
                <a:latin typeface="Arial"/>
                <a:cs typeface="Arial"/>
                <a:hlinkClick r:id="rId3" action="ppaction://hlinksldjump"/>
              </a:rPr>
              <a:t>T</a:t>
            </a:r>
            <a:r>
              <a:rPr sz="1200" b="1" spc="-5" dirty="0">
                <a:latin typeface="Arial"/>
                <a:cs typeface="Arial"/>
                <a:hlinkClick r:id="rId3" action="ppaction://hlinksldjump"/>
              </a:rPr>
              <a:t>A</a:t>
            </a:r>
            <a:r>
              <a:rPr sz="1200" b="1" spc="-10" dirty="0">
                <a:latin typeface="Arial"/>
                <a:cs typeface="Arial"/>
                <a:hlinkClick r:id="rId3" action="ppaction://hlinksldjump"/>
              </a:rPr>
              <a:t>C</a:t>
            </a:r>
            <a:r>
              <a:rPr sz="1200" b="1" dirty="0">
                <a:latin typeface="Arial"/>
                <a:cs typeface="Arial"/>
                <a:hlinkClick r:id="rId3" action="ppaction://hlinksldjump"/>
              </a:rPr>
              <a:t>IÓN.</a:t>
            </a:r>
            <a:r>
              <a:rPr sz="1200" b="1" spc="-75" dirty="0">
                <a:latin typeface="Arial"/>
                <a:cs typeface="Arial"/>
                <a:hlinkClick r:id="rId3" action="ppaction://hlinksldjump"/>
              </a:rPr>
              <a:t> </a:t>
            </a:r>
            <a:r>
              <a:rPr sz="1200" b="1" dirty="0" smtClean="0">
                <a:latin typeface="Arial"/>
                <a:cs typeface="Arial"/>
                <a:hlinkClick r:id="rId3" action="ppaction://hlinksldjump"/>
              </a:rPr>
              <a:t>..............................</a:t>
            </a:r>
            <a:r>
              <a:rPr sz="1200" b="1" spc="5" dirty="0" smtClean="0">
                <a:latin typeface="Arial"/>
                <a:cs typeface="Arial"/>
                <a:hlinkClick r:id="rId3" action="ppaction://hlinksldjump"/>
              </a:rPr>
              <a:t>.</a:t>
            </a:r>
            <a:r>
              <a:rPr sz="1200" b="1" dirty="0" smtClean="0">
                <a:latin typeface="Arial"/>
                <a:cs typeface="Arial"/>
                <a:hlinkClick r:id="rId3" action="ppaction://hlinksldjump"/>
              </a:rPr>
              <a:t>...............................................................................................................................</a:t>
            </a:r>
            <a:r>
              <a:rPr sz="1200" b="1" spc="5" dirty="0" smtClean="0">
                <a:latin typeface="Arial"/>
                <a:cs typeface="Arial"/>
                <a:hlinkClick r:id="rId3" action="ppaction://hlinksldjump"/>
              </a:rPr>
              <a:t>.</a:t>
            </a:r>
            <a:r>
              <a:rPr sz="1200" b="1" dirty="0" smtClean="0">
                <a:latin typeface="Arial"/>
                <a:cs typeface="Arial"/>
                <a:hlinkClick r:id="rId3" action="ppaction://hlinksldjump"/>
              </a:rPr>
              <a:t>.........</a:t>
            </a:r>
            <a:r>
              <a:rPr sz="1200" b="1" spc="-105" dirty="0" smtClean="0">
                <a:latin typeface="Arial"/>
                <a:cs typeface="Arial"/>
                <a:hlinkClick r:id="rId3" action="ppaction://hlinksldjump"/>
              </a:rPr>
              <a:t> </a:t>
            </a:r>
            <a:r>
              <a:rPr sz="1200" b="1" spc="-5" dirty="0">
                <a:latin typeface="Arial"/>
                <a:cs typeface="Arial"/>
                <a:hlinkClick r:id="rId3" action="ppaction://hlinksldjump"/>
              </a:rPr>
              <a:t>4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Arial"/>
                <a:cs typeface="Arial"/>
                <a:hlinkClick r:id="rId3" action="ppaction://hlinksldjump"/>
              </a:rPr>
              <a:t>MA</a:t>
            </a:r>
            <a:r>
              <a:rPr sz="1200" b="1" spc="-10" dirty="0">
                <a:latin typeface="Arial"/>
                <a:cs typeface="Arial"/>
                <a:hlinkClick r:id="rId3" action="ppaction://hlinksldjump"/>
              </a:rPr>
              <a:t>R</a:t>
            </a:r>
            <a:r>
              <a:rPr sz="1200" b="1" dirty="0">
                <a:latin typeface="Arial"/>
                <a:cs typeface="Arial"/>
                <a:hlinkClick r:id="rId3" action="ppaction://hlinksldjump"/>
              </a:rPr>
              <a:t>CO LEGAL.</a:t>
            </a:r>
            <a:r>
              <a:rPr sz="1200" b="1" spc="-140" dirty="0">
                <a:latin typeface="Arial"/>
                <a:cs typeface="Arial"/>
                <a:hlinkClick r:id="rId3" action="ppaction://hlinksldjump"/>
              </a:rPr>
              <a:t> </a:t>
            </a:r>
            <a:r>
              <a:rPr sz="1200" b="1" dirty="0" smtClean="0">
                <a:latin typeface="Arial"/>
                <a:cs typeface="Arial"/>
                <a:hlinkClick r:id="rId3" action="ppaction://hlinksldjump"/>
              </a:rPr>
              <a:t>..............................</a:t>
            </a:r>
            <a:r>
              <a:rPr sz="1200" b="1" spc="5" dirty="0" smtClean="0">
                <a:latin typeface="Arial"/>
                <a:cs typeface="Arial"/>
                <a:hlinkClick r:id="rId3" action="ppaction://hlinksldjump"/>
              </a:rPr>
              <a:t>.</a:t>
            </a:r>
            <a:r>
              <a:rPr sz="1200" b="1" dirty="0" smtClean="0">
                <a:latin typeface="Arial"/>
                <a:cs typeface="Arial"/>
                <a:hlinkClick r:id="rId3" action="ppaction://hlinksldjump"/>
              </a:rPr>
              <a:t>...............................................................................................................................</a:t>
            </a:r>
            <a:r>
              <a:rPr sz="1200" b="1" spc="5" dirty="0" smtClean="0">
                <a:latin typeface="Arial"/>
                <a:cs typeface="Arial"/>
                <a:hlinkClick r:id="rId3" action="ppaction://hlinksldjump"/>
              </a:rPr>
              <a:t>.</a:t>
            </a:r>
            <a:r>
              <a:rPr sz="1200" b="1" dirty="0" smtClean="0">
                <a:latin typeface="Arial"/>
                <a:cs typeface="Arial"/>
                <a:hlinkClick r:id="rId3" action="ppaction://hlinksldjump"/>
              </a:rPr>
              <a:t>...........</a:t>
            </a:r>
            <a:r>
              <a:rPr sz="1200" b="1" spc="-105" dirty="0" smtClean="0">
                <a:latin typeface="Arial"/>
                <a:cs typeface="Arial"/>
                <a:hlinkClick r:id="rId3" action="ppaction://hlinksldjump"/>
              </a:rPr>
              <a:t> </a:t>
            </a:r>
            <a:r>
              <a:rPr sz="1200" b="1" spc="-5" dirty="0">
                <a:latin typeface="Arial"/>
                <a:cs typeface="Arial"/>
                <a:hlinkClick r:id="rId3" action="ppaction://hlinksldjump"/>
              </a:rPr>
              <a:t>4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latin typeface="Arial"/>
                <a:cs typeface="Arial"/>
                <a:hlinkClick r:id="rId4" action="ppaction://hlinksldjump"/>
              </a:rPr>
              <a:t>IN</a:t>
            </a:r>
            <a:r>
              <a:rPr sz="1200" b="1" spc="5" dirty="0">
                <a:latin typeface="Arial"/>
                <a:cs typeface="Arial"/>
                <a:hlinkClick r:id="rId4" action="ppaction://hlinksldjump"/>
              </a:rPr>
              <a:t>T</a:t>
            </a:r>
            <a:r>
              <a:rPr sz="1200" b="1" dirty="0">
                <a:latin typeface="Arial"/>
                <a:cs typeface="Arial"/>
                <a:hlinkClick r:id="rId4" action="ppaction://hlinksldjump"/>
              </a:rPr>
              <a:t>E</a:t>
            </a:r>
            <a:r>
              <a:rPr sz="1200" b="1" spc="-5" dirty="0">
                <a:latin typeface="Arial"/>
                <a:cs typeface="Arial"/>
                <a:hlinkClick r:id="rId4" action="ppaction://hlinksldjump"/>
              </a:rPr>
              <a:t>GRA</a:t>
            </a:r>
            <a:r>
              <a:rPr sz="1200" b="1" spc="-10" dirty="0">
                <a:latin typeface="Arial"/>
                <a:cs typeface="Arial"/>
                <a:hlinkClick r:id="rId4" action="ppaction://hlinksldjump"/>
              </a:rPr>
              <a:t>C</a:t>
            </a:r>
            <a:r>
              <a:rPr sz="1200" b="1" dirty="0">
                <a:latin typeface="Arial"/>
                <a:cs typeface="Arial"/>
                <a:hlinkClick r:id="rId4" action="ppaction://hlinksldjump"/>
              </a:rPr>
              <a:t>IÓ</a:t>
            </a:r>
            <a:r>
              <a:rPr sz="1200" b="1" spc="-5" dirty="0">
                <a:latin typeface="Arial"/>
                <a:cs typeface="Arial"/>
                <a:hlinkClick r:id="rId4" action="ppaction://hlinksldjump"/>
              </a:rPr>
              <a:t>N</a:t>
            </a:r>
            <a:r>
              <a:rPr sz="1200" b="1" dirty="0">
                <a:latin typeface="Arial"/>
                <a:cs typeface="Arial"/>
                <a:hlinkClick r:id="rId4" action="ppaction://hlinksldjump"/>
              </a:rPr>
              <a:t> </a:t>
            </a:r>
            <a:r>
              <a:rPr sz="1200" b="1" spc="-5" dirty="0">
                <a:latin typeface="Arial"/>
                <a:cs typeface="Arial"/>
                <a:hlinkClick r:id="rId4" action="ppaction://hlinksldjump"/>
              </a:rPr>
              <a:t>DE</a:t>
            </a:r>
            <a:r>
              <a:rPr sz="1200" b="1" dirty="0">
                <a:latin typeface="Arial"/>
                <a:cs typeface="Arial"/>
                <a:hlinkClick r:id="rId4" action="ppaction://hlinksldjump"/>
              </a:rPr>
              <a:t> </a:t>
            </a:r>
            <a:r>
              <a:rPr sz="1200" b="1" spc="-15" dirty="0">
                <a:latin typeface="Arial"/>
                <a:cs typeface="Arial"/>
                <a:hlinkClick r:id="rId4" action="ppaction://hlinksldjump"/>
              </a:rPr>
              <a:t>L</a:t>
            </a:r>
            <a:r>
              <a:rPr sz="1200" b="1" spc="-5" dirty="0">
                <a:latin typeface="Arial"/>
                <a:cs typeface="Arial"/>
                <a:hlinkClick r:id="rId4" action="ppaction://hlinksldjump"/>
              </a:rPr>
              <a:t>A</a:t>
            </a:r>
            <a:r>
              <a:rPr sz="1200" b="1" dirty="0">
                <a:latin typeface="Arial"/>
                <a:cs typeface="Arial"/>
                <a:hlinkClick r:id="rId4" action="ppaction://hlinksldjump"/>
              </a:rPr>
              <a:t> CO</a:t>
            </a:r>
            <a:r>
              <a:rPr sz="1200" b="1" spc="-5" dirty="0">
                <a:latin typeface="Arial"/>
                <a:cs typeface="Arial"/>
                <a:hlinkClick r:id="rId4" action="ppaction://hlinksldjump"/>
              </a:rPr>
              <a:t>M</a:t>
            </a:r>
            <a:r>
              <a:rPr sz="1200" b="1" dirty="0">
                <a:latin typeface="Arial"/>
                <a:cs typeface="Arial"/>
                <a:hlinkClick r:id="rId4" action="ppaction://hlinksldjump"/>
              </a:rPr>
              <a:t>ISI</a:t>
            </a:r>
            <a:r>
              <a:rPr sz="1200" b="1" spc="10" dirty="0">
                <a:latin typeface="Arial"/>
                <a:cs typeface="Arial"/>
                <a:hlinkClick r:id="rId4" action="ppaction://hlinksldjump"/>
              </a:rPr>
              <a:t>Ó</a:t>
            </a:r>
            <a:r>
              <a:rPr sz="1200" b="1" spc="-5" dirty="0">
                <a:latin typeface="Arial"/>
                <a:cs typeface="Arial"/>
                <a:hlinkClick r:id="rId4" action="ppaction://hlinksldjump"/>
              </a:rPr>
              <a:t>N</a:t>
            </a:r>
            <a:r>
              <a:rPr sz="1200" b="1" dirty="0">
                <a:latin typeface="Arial"/>
                <a:cs typeface="Arial"/>
                <a:hlinkClick r:id="rId4" action="ppaction://hlinksldjump"/>
              </a:rPr>
              <a:t>.</a:t>
            </a:r>
            <a:r>
              <a:rPr sz="1200" b="1" spc="-215" dirty="0">
                <a:latin typeface="Arial"/>
                <a:cs typeface="Arial"/>
                <a:hlinkClick r:id="rId4" action="ppaction://hlinksldjump"/>
              </a:rPr>
              <a:t> </a:t>
            </a:r>
            <a:r>
              <a:rPr sz="1200" b="1" dirty="0" smtClean="0">
                <a:latin typeface="Arial"/>
                <a:cs typeface="Arial"/>
                <a:hlinkClick r:id="rId4" action="ppaction://hlinksldjump"/>
              </a:rPr>
              <a:t>..............................</a:t>
            </a:r>
            <a:r>
              <a:rPr sz="1200" b="1" spc="5" dirty="0" smtClean="0">
                <a:latin typeface="Arial"/>
                <a:cs typeface="Arial"/>
                <a:hlinkClick r:id="rId4" action="ppaction://hlinksldjump"/>
              </a:rPr>
              <a:t>.</a:t>
            </a:r>
            <a:r>
              <a:rPr sz="1200" b="1" dirty="0" smtClean="0">
                <a:latin typeface="Arial"/>
                <a:cs typeface="Arial"/>
                <a:hlinkClick r:id="rId4" action="ppaction://hlinksldjump"/>
              </a:rPr>
              <a:t>...............................................................................................</a:t>
            </a:r>
            <a:r>
              <a:rPr sz="1200" b="1" spc="5" dirty="0" smtClean="0">
                <a:latin typeface="Arial"/>
                <a:cs typeface="Arial"/>
                <a:hlinkClick r:id="rId4" action="ppaction://hlinksldjump"/>
              </a:rPr>
              <a:t>.</a:t>
            </a:r>
            <a:r>
              <a:rPr sz="1200" b="1" dirty="0" smtClean="0">
                <a:latin typeface="Arial"/>
                <a:cs typeface="Arial"/>
                <a:hlinkClick r:id="rId4" action="ppaction://hlinksldjump"/>
              </a:rPr>
              <a:t>..............</a:t>
            </a:r>
            <a:r>
              <a:rPr sz="1200" b="1" spc="-105" dirty="0" smtClean="0">
                <a:latin typeface="Arial"/>
                <a:cs typeface="Arial"/>
                <a:hlinkClick r:id="rId4" action="ppaction://hlinksldjump"/>
              </a:rPr>
              <a:t> </a:t>
            </a:r>
            <a:r>
              <a:rPr sz="1200" b="1" spc="-5" dirty="0">
                <a:latin typeface="Arial"/>
                <a:cs typeface="Arial"/>
                <a:hlinkClick r:id="rId4" action="ppaction://hlinksldjump"/>
              </a:rPr>
              <a:t>5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latin typeface="Arial"/>
                <a:cs typeface="Arial"/>
                <a:hlinkClick r:id="rId5" action="ppaction://hlinksldjump"/>
              </a:rPr>
              <a:t>ATRIBUCIONES</a:t>
            </a:r>
            <a:r>
              <a:rPr sz="1200" b="1" spc="5" dirty="0">
                <a:latin typeface="Arial"/>
                <a:cs typeface="Arial"/>
                <a:hlinkClick r:id="rId5" action="ppaction://hlinksldjump"/>
              </a:rPr>
              <a:t> </a:t>
            </a:r>
            <a:r>
              <a:rPr sz="1200" b="1" spc="-5" dirty="0">
                <a:latin typeface="Arial"/>
                <a:cs typeface="Arial"/>
                <a:hlinkClick r:id="rId5" action="ppaction://hlinksldjump"/>
              </a:rPr>
              <a:t>DE</a:t>
            </a:r>
            <a:r>
              <a:rPr sz="1200" b="1" spc="5" dirty="0">
                <a:latin typeface="Arial"/>
                <a:cs typeface="Arial"/>
                <a:hlinkClick r:id="rId5" action="ppaction://hlinksldjump"/>
              </a:rPr>
              <a:t> </a:t>
            </a:r>
            <a:r>
              <a:rPr sz="1200" b="1" spc="-10" dirty="0">
                <a:latin typeface="Arial"/>
                <a:cs typeface="Arial"/>
                <a:hlinkClick r:id="rId5" action="ppaction://hlinksldjump"/>
              </a:rPr>
              <a:t>LA</a:t>
            </a:r>
            <a:r>
              <a:rPr sz="1200" b="1" spc="5" dirty="0">
                <a:latin typeface="Arial"/>
                <a:cs typeface="Arial"/>
                <a:hlinkClick r:id="rId5" action="ppaction://hlinksldjump"/>
              </a:rPr>
              <a:t> </a:t>
            </a:r>
            <a:r>
              <a:rPr sz="1200" b="1" dirty="0">
                <a:latin typeface="Arial"/>
                <a:cs typeface="Arial"/>
                <a:hlinkClick r:id="rId5" action="ppaction://hlinksldjump"/>
              </a:rPr>
              <a:t>COMISIÓN.............................................................................................................................................</a:t>
            </a:r>
            <a:r>
              <a:rPr sz="1200" b="1" spc="-105" dirty="0">
                <a:latin typeface="Arial"/>
                <a:cs typeface="Arial"/>
                <a:hlinkClick r:id="rId5" action="ppaction://hlinksldjump"/>
              </a:rPr>
              <a:t> </a:t>
            </a:r>
            <a:r>
              <a:rPr sz="1200" b="1" spc="-5" dirty="0">
                <a:latin typeface="Arial"/>
                <a:cs typeface="Arial"/>
                <a:hlinkClick r:id="rId5" action="ppaction://hlinksldjump"/>
              </a:rPr>
              <a:t>6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latin typeface="Arial"/>
                <a:cs typeface="Arial"/>
                <a:hlinkClick r:id="rId6" action="ppaction://hlinksldjump"/>
              </a:rPr>
              <a:t>LÍNEAS </a:t>
            </a:r>
            <a:r>
              <a:rPr sz="1200" b="1" spc="-5" dirty="0">
                <a:latin typeface="Arial"/>
                <a:cs typeface="Arial"/>
                <a:hlinkClick r:id="rId6" action="ppaction://hlinksldjump"/>
              </a:rPr>
              <a:t>DE </a:t>
            </a:r>
            <a:r>
              <a:rPr sz="1200" b="1" spc="-5">
                <a:latin typeface="Arial"/>
                <a:cs typeface="Arial"/>
                <a:hlinkClick r:id="rId6" action="ppaction://hlinksldjump"/>
              </a:rPr>
              <a:t>AC</a:t>
            </a:r>
            <a:r>
              <a:rPr sz="1200" b="1" spc="-10">
                <a:latin typeface="Arial"/>
                <a:cs typeface="Arial"/>
                <a:hlinkClick r:id="rId6" action="ppaction://hlinksldjump"/>
              </a:rPr>
              <a:t>C</a:t>
            </a:r>
            <a:r>
              <a:rPr sz="1200" b="1">
                <a:latin typeface="Arial"/>
                <a:cs typeface="Arial"/>
                <a:hlinkClick r:id="rId6" action="ppaction://hlinksldjump"/>
              </a:rPr>
              <a:t>I</a:t>
            </a:r>
            <a:r>
              <a:rPr sz="1200" b="1" spc="5">
                <a:latin typeface="Arial"/>
                <a:cs typeface="Arial"/>
                <a:hlinkClick r:id="rId6" action="ppaction://hlinksldjump"/>
              </a:rPr>
              <a:t>Ó</a:t>
            </a:r>
            <a:r>
              <a:rPr sz="1200" b="1" spc="-5">
                <a:latin typeface="Arial"/>
                <a:cs typeface="Arial"/>
                <a:hlinkClick r:id="rId6" action="ppaction://hlinksldjump"/>
              </a:rPr>
              <a:t>N</a:t>
            </a:r>
            <a:r>
              <a:rPr sz="1200" b="1" smtClean="0">
                <a:latin typeface="Arial"/>
                <a:cs typeface="Arial"/>
                <a:hlinkClick r:id="rId6" action="ppaction://hlinksldjump"/>
              </a:rPr>
              <a:t>...............................</a:t>
            </a:r>
            <a:r>
              <a:rPr sz="1200" b="1" spc="5" smtClean="0">
                <a:latin typeface="Arial"/>
                <a:cs typeface="Arial"/>
                <a:hlinkClick r:id="rId6" action="ppaction://hlinksldjump"/>
              </a:rPr>
              <a:t>.</a:t>
            </a:r>
            <a:r>
              <a:rPr sz="1200" b="1" smtClean="0">
                <a:latin typeface="Arial"/>
                <a:cs typeface="Arial"/>
                <a:hlinkClick r:id="rId6" action="ppaction://hlinksldjump"/>
              </a:rPr>
              <a:t>...............................................................................................</a:t>
            </a:r>
            <a:r>
              <a:rPr sz="1200" b="1" spc="5" smtClean="0">
                <a:latin typeface="Arial"/>
                <a:cs typeface="Arial"/>
                <a:hlinkClick r:id="rId6" action="ppaction://hlinksldjump"/>
              </a:rPr>
              <a:t>.</a:t>
            </a:r>
            <a:r>
              <a:rPr sz="1200" b="1" smtClean="0">
                <a:latin typeface="Arial"/>
                <a:cs typeface="Arial"/>
                <a:hlinkClick r:id="rId6" action="ppaction://hlinksldjump"/>
              </a:rPr>
              <a:t>....................................</a:t>
            </a:r>
            <a:r>
              <a:rPr sz="1200" b="1" spc="-105" smtClean="0">
                <a:latin typeface="Arial"/>
                <a:cs typeface="Arial"/>
                <a:hlinkClick r:id="rId6" action="ppaction://hlinksldjump"/>
              </a:rPr>
              <a:t> </a:t>
            </a:r>
            <a:r>
              <a:rPr sz="1200" b="1" spc="-5" dirty="0">
                <a:latin typeface="Arial"/>
                <a:cs typeface="Arial"/>
                <a:hlinkClick r:id="rId6" action="ppaction://hlinksldjump"/>
              </a:rPr>
              <a:t>7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Arial"/>
                <a:cs typeface="Arial"/>
                <a:hlinkClick r:id="rId7" action="ppaction://hlinksldjump"/>
              </a:rPr>
              <a:t>CRONOGRAMA</a:t>
            </a:r>
            <a:r>
              <a:rPr sz="1200" b="1" spc="15" dirty="0">
                <a:latin typeface="Arial"/>
                <a:cs typeface="Arial"/>
                <a:hlinkClick r:id="rId7" action="ppaction://hlinksldjump"/>
              </a:rPr>
              <a:t> </a:t>
            </a:r>
            <a:r>
              <a:rPr sz="1200" b="1" spc="-5" dirty="0">
                <a:latin typeface="Arial"/>
                <a:cs typeface="Arial"/>
                <a:hlinkClick r:id="rId7" action="ppaction://hlinksldjump"/>
              </a:rPr>
              <a:t>DE</a:t>
            </a:r>
            <a:r>
              <a:rPr sz="1200" b="1" spc="20" dirty="0">
                <a:latin typeface="Arial"/>
                <a:cs typeface="Arial"/>
                <a:hlinkClick r:id="rId7" action="ppaction://hlinksldjump"/>
              </a:rPr>
              <a:t> </a:t>
            </a:r>
            <a:r>
              <a:rPr sz="1200" b="1" dirty="0">
                <a:latin typeface="Arial"/>
                <a:cs typeface="Arial"/>
                <a:hlinkClick r:id="rId7" action="ppaction://hlinksldjump"/>
              </a:rPr>
              <a:t>ACTIVIDADES</a:t>
            </a:r>
            <a:r>
              <a:rPr sz="1200" b="1" spc="10" dirty="0">
                <a:latin typeface="Arial"/>
                <a:cs typeface="Arial"/>
                <a:hlinkClick r:id="rId7" action="ppaction://hlinksldjump"/>
              </a:rPr>
              <a:t> </a:t>
            </a:r>
            <a:r>
              <a:rPr sz="1200" b="1" dirty="0">
                <a:latin typeface="Arial"/>
                <a:cs typeface="Arial"/>
                <a:hlinkClick r:id="rId7" action="ppaction://hlinksldjump"/>
              </a:rPr>
              <a:t>2023....................................................................................................................................</a:t>
            </a:r>
            <a:r>
              <a:rPr sz="1200" b="1" spc="-90" dirty="0">
                <a:latin typeface="Arial"/>
                <a:cs typeface="Arial"/>
                <a:hlinkClick r:id="rId7" action="ppaction://hlinksldjump"/>
              </a:rPr>
              <a:t> </a:t>
            </a:r>
            <a:r>
              <a:rPr sz="1200" b="1" spc="-5" dirty="0">
                <a:latin typeface="Arial"/>
                <a:cs typeface="Arial"/>
                <a:hlinkClick r:id="rId7" action="ppaction://hlinksldjump"/>
              </a:rPr>
              <a:t>9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110" dirty="0"/>
              <a:t>2</a:t>
            </a:fld>
            <a:endParaRPr spc="-11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10227" y="1328673"/>
            <a:ext cx="8388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Arial"/>
                <a:cs typeface="Arial"/>
              </a:rPr>
              <a:t>GLOSARIO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110" dirty="0"/>
              <a:t>3</a:t>
            </a:fld>
            <a:endParaRPr spc="-11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577592" y="1876976"/>
          <a:ext cx="4577714" cy="42479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3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41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8500">
                <a:tc>
                  <a:txBody>
                    <a:bodyPr/>
                    <a:lstStyle/>
                    <a:p>
                      <a:pPr marL="31750">
                        <a:lnSpc>
                          <a:spcPts val="1365"/>
                        </a:lnSpc>
                      </a:pPr>
                      <a:r>
                        <a:rPr sz="1200" b="1" spc="-125" dirty="0">
                          <a:latin typeface="Arial"/>
                          <a:cs typeface="Arial"/>
                        </a:rPr>
                        <a:t>CE: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ts val="1365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Co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n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s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j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20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st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l.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1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200" b="1" spc="-145" dirty="0">
                          <a:latin typeface="Arial"/>
                          <a:cs typeface="Arial"/>
                        </a:rPr>
                        <a:t>COEYEC: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Com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isió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n</a:t>
                      </a:r>
                      <a:r>
                        <a:rPr sz="12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d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20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Or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gan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1200" spc="-15" dirty="0">
                          <a:latin typeface="Arial MT"/>
                          <a:cs typeface="Arial MT"/>
                        </a:rPr>
                        <a:t>z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ció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n</a:t>
                      </a:r>
                      <a:r>
                        <a:rPr sz="120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lec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toral</a:t>
                      </a:r>
                      <a:r>
                        <a:rPr sz="12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y</a:t>
                      </a:r>
                      <a:r>
                        <a:rPr sz="120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Edu</a:t>
                      </a:r>
                      <a:r>
                        <a:rPr sz="1200" spc="-15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ció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n</a:t>
                      </a:r>
                      <a:r>
                        <a:rPr sz="120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Cívica.</a:t>
                      </a:r>
                    </a:p>
                  </a:txBody>
                  <a:tcPr marL="0" marR="0" marT="3365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1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200" b="1" spc="-135" dirty="0">
                          <a:latin typeface="Arial"/>
                          <a:cs typeface="Arial"/>
                        </a:rPr>
                        <a:t>CPC: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Co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rdina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ci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ó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n</a:t>
                      </a:r>
                      <a:r>
                        <a:rPr sz="12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d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2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P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artic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pa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1200" spc="-15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ón</a:t>
                      </a:r>
                      <a:r>
                        <a:rPr sz="12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Ciu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d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d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an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.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365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12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200" b="1" spc="-135" dirty="0">
                          <a:latin typeface="Arial"/>
                          <a:cs typeface="Arial"/>
                        </a:rPr>
                        <a:t>CPPP: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200" spc="-110" dirty="0">
                          <a:latin typeface="Arial MT"/>
                          <a:cs typeface="Arial MT"/>
                        </a:rPr>
                        <a:t>Coordinación</a:t>
                      </a:r>
                      <a:r>
                        <a:rPr sz="12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2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2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5" dirty="0">
                          <a:latin typeface="Arial MT"/>
                          <a:cs typeface="Arial MT"/>
                        </a:rPr>
                        <a:t>Prerrogativas</a:t>
                      </a:r>
                      <a:r>
                        <a:rPr sz="12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10" dirty="0">
                          <a:latin typeface="Arial MT"/>
                          <a:cs typeface="Arial MT"/>
                        </a:rPr>
                        <a:t>y</a:t>
                      </a:r>
                      <a:r>
                        <a:rPr sz="12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5" dirty="0">
                          <a:latin typeface="Arial MT"/>
                          <a:cs typeface="Arial MT"/>
                        </a:rPr>
                        <a:t>Partidos</a:t>
                      </a:r>
                      <a:r>
                        <a:rPr sz="12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90" dirty="0">
                          <a:latin typeface="Arial MT"/>
                          <a:cs typeface="Arial MT"/>
                        </a:rPr>
                        <a:t>Políticos.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365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127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200" b="1" spc="-140" dirty="0">
                          <a:latin typeface="Arial"/>
                          <a:cs typeface="Arial"/>
                        </a:rPr>
                        <a:t>COE: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Co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rdina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ci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ó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n</a:t>
                      </a:r>
                      <a:r>
                        <a:rPr sz="12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d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2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Or</a:t>
                      </a:r>
                      <a:r>
                        <a:rPr sz="1200" spc="-15" dirty="0">
                          <a:latin typeface="Arial MT"/>
                          <a:cs typeface="Arial MT"/>
                        </a:rPr>
                        <a:t>g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an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izac</a:t>
                      </a:r>
                      <a:r>
                        <a:rPr sz="1200" spc="-15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ón</a:t>
                      </a:r>
                      <a:r>
                        <a:rPr sz="12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le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ral</a:t>
                      </a:r>
                      <a:r>
                        <a:rPr sz="120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(INE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)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365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88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200" b="1" spc="-135" dirty="0">
                          <a:latin typeface="Arial"/>
                          <a:cs typeface="Arial"/>
                        </a:rPr>
                        <a:t>CEC: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Co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rdina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ci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ó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n</a:t>
                      </a:r>
                      <a:r>
                        <a:rPr sz="12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d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2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du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1200" spc="-15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ón</a:t>
                      </a:r>
                      <a:r>
                        <a:rPr sz="120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Cívic</a:t>
                      </a:r>
                      <a:r>
                        <a:rPr sz="1200" spc="1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.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365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88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135" dirty="0">
                          <a:latin typeface="Arial"/>
                          <a:cs typeface="Arial"/>
                        </a:rPr>
                        <a:t>DEA: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105" dirty="0">
                          <a:latin typeface="Arial MT"/>
                          <a:cs typeface="Arial MT"/>
                        </a:rPr>
                        <a:t>Dirección</a:t>
                      </a:r>
                      <a:r>
                        <a:rPr sz="12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5" dirty="0">
                          <a:latin typeface="Arial MT"/>
                          <a:cs typeface="Arial MT"/>
                        </a:rPr>
                        <a:t>Ejecutiva</a:t>
                      </a:r>
                      <a:r>
                        <a:rPr sz="12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2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2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5" dirty="0">
                          <a:latin typeface="Arial MT"/>
                          <a:cs typeface="Arial MT"/>
                        </a:rPr>
                        <a:t>Administración.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429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12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200" b="1" spc="-145" dirty="0">
                          <a:latin typeface="Arial"/>
                          <a:cs typeface="Arial"/>
                        </a:rPr>
                        <a:t>DEOEEC: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200" spc="-105" dirty="0">
                          <a:latin typeface="Arial MT"/>
                          <a:cs typeface="Arial MT"/>
                        </a:rPr>
                        <a:t>Dirección</a:t>
                      </a:r>
                      <a:r>
                        <a:rPr sz="12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5" dirty="0">
                          <a:latin typeface="Arial MT"/>
                          <a:cs typeface="Arial MT"/>
                        </a:rPr>
                        <a:t>Ejecutiva</a:t>
                      </a:r>
                      <a:r>
                        <a:rPr sz="12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2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2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10" dirty="0">
                          <a:latin typeface="Arial MT"/>
                          <a:cs typeface="Arial MT"/>
                        </a:rPr>
                        <a:t>Organización</a:t>
                      </a:r>
                      <a:r>
                        <a:rPr sz="120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95" dirty="0">
                          <a:latin typeface="Arial MT"/>
                          <a:cs typeface="Arial MT"/>
                        </a:rPr>
                        <a:t>Electoral</a:t>
                      </a:r>
                      <a:r>
                        <a:rPr sz="12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10" dirty="0">
                          <a:latin typeface="Arial MT"/>
                          <a:cs typeface="Arial MT"/>
                        </a:rPr>
                        <a:t>y</a:t>
                      </a:r>
                      <a:r>
                        <a:rPr sz="120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20" dirty="0">
                          <a:latin typeface="Arial MT"/>
                          <a:cs typeface="Arial MT"/>
                        </a:rPr>
                        <a:t>Educación</a:t>
                      </a:r>
                      <a:r>
                        <a:rPr sz="12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95" dirty="0">
                          <a:latin typeface="Arial MT"/>
                          <a:cs typeface="Arial MT"/>
                        </a:rPr>
                        <a:t>Cívica.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365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225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200" b="1" spc="-110" dirty="0">
                          <a:latin typeface="Arial"/>
                          <a:cs typeface="Arial"/>
                        </a:rPr>
                        <a:t>INE: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n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stit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u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2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Na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ci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nal</a:t>
                      </a:r>
                      <a:r>
                        <a:rPr sz="120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200" spc="-15" dirty="0">
                          <a:latin typeface="Arial MT"/>
                          <a:cs typeface="Arial MT"/>
                        </a:rPr>
                        <a:t>l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ct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ral.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365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225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200" b="1" spc="-125" dirty="0">
                          <a:latin typeface="Arial"/>
                          <a:cs typeface="Arial"/>
                        </a:rPr>
                        <a:t>JED: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200" spc="-5" dirty="0">
                          <a:latin typeface="Arial MT"/>
                          <a:cs typeface="Arial MT"/>
                        </a:rPr>
                        <a:t>J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unta</a:t>
                      </a:r>
                      <a:r>
                        <a:rPr sz="120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lec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oral</a:t>
                      </a:r>
                      <a:r>
                        <a:rPr sz="12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D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istri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l.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365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212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200" b="1" spc="-120" dirty="0">
                          <a:latin typeface="Arial"/>
                          <a:cs typeface="Arial"/>
                        </a:rPr>
                        <a:t>JLE: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200" spc="-5" dirty="0">
                          <a:latin typeface="Arial MT"/>
                          <a:cs typeface="Arial MT"/>
                        </a:rPr>
                        <a:t>J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unta</a:t>
                      </a:r>
                      <a:r>
                        <a:rPr sz="120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L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200" spc="-15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al</a:t>
                      </a:r>
                      <a:r>
                        <a:rPr sz="120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je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utiva.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365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212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200" b="1" spc="-140" dirty="0">
                          <a:latin typeface="Arial"/>
                          <a:cs typeface="Arial"/>
                        </a:rPr>
                        <a:t>LEPET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200" spc="-120" dirty="0">
                          <a:latin typeface="Arial MT"/>
                          <a:cs typeface="Arial MT"/>
                        </a:rPr>
                        <a:t>Ley</a:t>
                      </a:r>
                      <a:r>
                        <a:rPr sz="120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95" dirty="0">
                          <a:latin typeface="Arial MT"/>
                          <a:cs typeface="Arial MT"/>
                        </a:rPr>
                        <a:t>Electoral</a:t>
                      </a:r>
                      <a:r>
                        <a:rPr sz="12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10" dirty="0">
                          <a:latin typeface="Arial MT"/>
                          <a:cs typeface="Arial MT"/>
                        </a:rPr>
                        <a:t>y</a:t>
                      </a:r>
                      <a:r>
                        <a:rPr sz="120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2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20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0" dirty="0">
                          <a:latin typeface="Arial MT"/>
                          <a:cs typeface="Arial MT"/>
                        </a:rPr>
                        <a:t>Partidos</a:t>
                      </a:r>
                      <a:r>
                        <a:rPr sz="1200" spc="-8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95" dirty="0">
                          <a:latin typeface="Arial MT"/>
                          <a:cs typeface="Arial MT"/>
                        </a:rPr>
                        <a:t>Políticos</a:t>
                      </a:r>
                      <a:r>
                        <a:rPr sz="120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0" dirty="0">
                          <a:latin typeface="Arial MT"/>
                          <a:cs typeface="Arial MT"/>
                        </a:rPr>
                        <a:t>del</a:t>
                      </a:r>
                      <a:r>
                        <a:rPr sz="120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20" dirty="0">
                          <a:latin typeface="Arial MT"/>
                          <a:cs typeface="Arial MT"/>
                        </a:rPr>
                        <a:t>Estado</a:t>
                      </a:r>
                      <a:r>
                        <a:rPr sz="12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2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2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25" dirty="0">
                          <a:latin typeface="Arial MT"/>
                          <a:cs typeface="Arial MT"/>
                        </a:rPr>
                        <a:t>Tabasco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365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2127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200" b="1" spc="-125" dirty="0">
                          <a:latin typeface="Arial"/>
                          <a:cs typeface="Arial"/>
                        </a:rPr>
                        <a:t>SE: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Se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cre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tar</a:t>
                      </a:r>
                      <a:r>
                        <a:rPr sz="1200" spc="-15" dirty="0">
                          <a:latin typeface="Arial MT"/>
                          <a:cs typeface="Arial MT"/>
                        </a:rPr>
                        <a:t>í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2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je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utiva.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365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2127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200" b="1" spc="-114" dirty="0">
                          <a:latin typeface="Arial"/>
                          <a:cs typeface="Arial"/>
                        </a:rPr>
                        <a:t>UNITIC: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200" spc="-114" dirty="0">
                          <a:latin typeface="Arial MT"/>
                          <a:cs typeface="Arial MT"/>
                        </a:rPr>
                        <a:t>Unidad</a:t>
                      </a:r>
                      <a:r>
                        <a:rPr sz="120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2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2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14" dirty="0">
                          <a:latin typeface="Arial MT"/>
                          <a:cs typeface="Arial MT"/>
                        </a:rPr>
                        <a:t>Tecnologías</a:t>
                      </a:r>
                      <a:r>
                        <a:rPr sz="12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2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2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90" dirty="0">
                          <a:latin typeface="Arial MT"/>
                          <a:cs typeface="Arial MT"/>
                        </a:rPr>
                        <a:t>la</a:t>
                      </a:r>
                      <a:r>
                        <a:rPr sz="12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10" dirty="0">
                          <a:latin typeface="Arial MT"/>
                          <a:cs typeface="Arial MT"/>
                        </a:rPr>
                        <a:t>Información</a:t>
                      </a:r>
                      <a:r>
                        <a:rPr sz="12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10" dirty="0">
                          <a:latin typeface="Arial MT"/>
                          <a:cs typeface="Arial MT"/>
                        </a:rPr>
                        <a:t>y</a:t>
                      </a:r>
                      <a:r>
                        <a:rPr sz="12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14" dirty="0">
                          <a:latin typeface="Arial MT"/>
                          <a:cs typeface="Arial MT"/>
                        </a:rPr>
                        <a:t>Comunicación.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365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308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200" b="1" spc="-135" dirty="0">
                          <a:latin typeface="Arial"/>
                          <a:cs typeface="Arial"/>
                        </a:rPr>
                        <a:t>UCS: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Unidad</a:t>
                      </a:r>
                      <a:r>
                        <a:rPr sz="120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2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5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m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un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icaci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ó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n</a:t>
                      </a:r>
                      <a:r>
                        <a:rPr sz="12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S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cia</a:t>
                      </a:r>
                      <a:r>
                        <a:rPr sz="1200" spc="10" dirty="0">
                          <a:latin typeface="Arial MT"/>
                          <a:cs typeface="Arial MT"/>
                        </a:rPr>
                        <a:t>l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.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365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9453">
                <a:tc>
                  <a:txBody>
                    <a:bodyPr/>
                    <a:lstStyle/>
                    <a:p>
                      <a:pPr marL="31750">
                        <a:lnSpc>
                          <a:spcPts val="1355"/>
                        </a:lnSpc>
                        <a:spcBef>
                          <a:spcPts val="270"/>
                        </a:spcBef>
                      </a:pPr>
                      <a:r>
                        <a:rPr sz="1200" b="1" spc="-135" dirty="0">
                          <a:latin typeface="Arial"/>
                          <a:cs typeface="Arial"/>
                        </a:rPr>
                        <a:t>HCET: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ts val="1355"/>
                        </a:lnSpc>
                        <a:spcBef>
                          <a:spcPts val="270"/>
                        </a:spcBef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Ho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n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orab</a:t>
                      </a:r>
                      <a:r>
                        <a:rPr sz="1200" spc="-15" dirty="0">
                          <a:latin typeface="Arial MT"/>
                          <a:cs typeface="Arial MT"/>
                        </a:rPr>
                        <a:t>l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2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Co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n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greso</a:t>
                      </a:r>
                      <a:r>
                        <a:rPr sz="120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del</a:t>
                      </a:r>
                      <a:r>
                        <a:rPr sz="1200" spc="-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200" spc="-15" dirty="0">
                          <a:latin typeface="Arial MT"/>
                          <a:cs typeface="Arial MT"/>
                        </a:rPr>
                        <a:t>s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do</a:t>
                      </a:r>
                      <a:r>
                        <a:rPr sz="120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5" dirty="0">
                          <a:latin typeface="Arial MT"/>
                          <a:cs typeface="Arial MT"/>
                        </a:rPr>
                        <a:t>d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20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Ta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b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sc</a:t>
                      </a:r>
                      <a:r>
                        <a:rPr sz="1200" spc="20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.</a:t>
                      </a:r>
                    </a:p>
                  </a:txBody>
                  <a:tcPr marL="0" marR="0" marT="3429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977225"/>
            <a:ext cx="8648065" cy="4884799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90"/>
              </a:spcBef>
            </a:pPr>
            <a:r>
              <a:rPr sz="1200" b="1" spc="-5" dirty="0">
                <a:latin typeface="Arial"/>
                <a:cs typeface="Arial"/>
              </a:rPr>
              <a:t>PRESENTACIÓN.</a:t>
            </a:r>
            <a:endParaRPr sz="1200" dirty="0">
              <a:latin typeface="Arial"/>
              <a:cs typeface="Arial"/>
            </a:endParaRPr>
          </a:p>
          <a:p>
            <a:pPr marL="12700" marR="5080" algn="just">
              <a:lnSpc>
                <a:spcPct val="95800"/>
              </a:lnSpc>
              <a:spcBef>
                <a:spcPts val="695"/>
              </a:spcBef>
            </a:pPr>
            <a:r>
              <a:rPr sz="1100" dirty="0">
                <a:latin typeface="Arial MT"/>
                <a:cs typeface="Arial MT"/>
              </a:rPr>
              <a:t>Este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Programa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-2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Trabajo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2023</a:t>
            </a:r>
            <a:r>
              <a:rPr sz="1100" spc="-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va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en</a:t>
            </a:r>
            <a:r>
              <a:rPr sz="1100" spc="-2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línea</a:t>
            </a:r>
            <a:r>
              <a:rPr sz="1100" spc="-2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con</a:t>
            </a:r>
            <a:r>
              <a:rPr sz="1100" spc="-1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</a:t>
            </a:r>
            <a:r>
              <a:rPr sz="1100" spc="-2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Estrategia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Nacional</a:t>
            </a:r>
            <a:r>
              <a:rPr sz="1100" spc="-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Cultura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Cívica (</a:t>
            </a:r>
            <a:r>
              <a:rPr sz="1100" spc="-5" dirty="0" smtClean="0">
                <a:latin typeface="Arial MT"/>
                <a:cs typeface="Arial MT"/>
              </a:rPr>
              <a:t>EN</a:t>
            </a:r>
            <a:r>
              <a:rPr lang="es-MX" sz="1100" spc="-5" dirty="0" smtClean="0">
                <a:latin typeface="Arial MT"/>
                <a:cs typeface="Arial MT"/>
              </a:rPr>
              <a:t>C</a:t>
            </a:r>
            <a:r>
              <a:rPr sz="1100" spc="-5" dirty="0" smtClean="0">
                <a:latin typeface="Arial MT"/>
                <a:cs typeface="Arial MT"/>
              </a:rPr>
              <a:t>CÍVICA</a:t>
            </a:r>
            <a:r>
              <a:rPr sz="1100" spc="-5" dirty="0">
                <a:latin typeface="Arial MT"/>
                <a:cs typeface="Arial MT"/>
              </a:rPr>
              <a:t>) 2017-2023,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establecida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por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el</a:t>
            </a:r>
            <a:r>
              <a:rPr sz="1100" spc="-3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Instituto </a:t>
            </a:r>
            <a:r>
              <a:rPr sz="1100" spc="-29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Nacional Electoral, </a:t>
            </a:r>
            <a:r>
              <a:rPr sz="1100" dirty="0">
                <a:latin typeface="Arial MT"/>
                <a:cs typeface="Arial MT"/>
              </a:rPr>
              <a:t>que este </a:t>
            </a:r>
            <a:r>
              <a:rPr sz="1100" spc="-5" dirty="0">
                <a:latin typeface="Arial MT"/>
                <a:cs typeface="Arial MT"/>
              </a:rPr>
              <a:t>Instituto </a:t>
            </a:r>
            <a:r>
              <a:rPr sz="1100" dirty="0">
                <a:latin typeface="Arial MT"/>
                <a:cs typeface="Arial MT"/>
              </a:rPr>
              <a:t>a </a:t>
            </a:r>
            <a:r>
              <a:rPr sz="1100" spc="-5" dirty="0">
                <a:latin typeface="Arial MT"/>
                <a:cs typeface="Arial MT"/>
              </a:rPr>
              <a:t>seguido </a:t>
            </a:r>
            <a:r>
              <a:rPr sz="1100" dirty="0">
                <a:latin typeface="Arial MT"/>
                <a:cs typeface="Arial MT"/>
              </a:rPr>
              <a:t>desde su </a:t>
            </a:r>
            <a:r>
              <a:rPr sz="1100" spc="-5" dirty="0">
                <a:latin typeface="Arial MT"/>
                <a:cs typeface="Arial MT"/>
              </a:rPr>
              <a:t>instauración, </a:t>
            </a:r>
            <a:r>
              <a:rPr sz="1100" dirty="0">
                <a:latin typeface="Arial MT"/>
                <a:cs typeface="Arial MT"/>
              </a:rPr>
              <a:t>al </a:t>
            </a:r>
            <a:r>
              <a:rPr sz="1100" spc="-5" dirty="0">
                <a:latin typeface="Arial MT"/>
                <a:cs typeface="Arial MT"/>
              </a:rPr>
              <a:t>igual </a:t>
            </a:r>
            <a:r>
              <a:rPr sz="1100" dirty="0">
                <a:latin typeface="Arial MT"/>
                <a:cs typeface="Arial MT"/>
              </a:rPr>
              <a:t>que </a:t>
            </a:r>
            <a:r>
              <a:rPr sz="1100" spc="-5" dirty="0">
                <a:latin typeface="Arial MT"/>
                <a:cs typeface="Arial MT"/>
              </a:rPr>
              <a:t>la Estrategia Nacional </a:t>
            </a:r>
            <a:r>
              <a:rPr sz="1100" dirty="0">
                <a:latin typeface="Arial MT"/>
                <a:cs typeface="Arial MT"/>
              </a:rPr>
              <a:t>de </a:t>
            </a:r>
            <a:r>
              <a:rPr sz="1100" spc="-5" dirty="0">
                <a:latin typeface="Arial MT"/>
                <a:cs typeface="Arial MT"/>
              </a:rPr>
              <a:t>Educación </a:t>
            </a:r>
            <a:r>
              <a:rPr sz="1100" spc="5" dirty="0">
                <a:latin typeface="Arial MT"/>
                <a:cs typeface="Arial MT"/>
              </a:rPr>
              <a:t>Cívica </a:t>
            </a:r>
            <a:r>
              <a:rPr sz="1100" spc="-5" dirty="0">
                <a:latin typeface="Arial MT"/>
                <a:cs typeface="Arial MT"/>
              </a:rPr>
              <a:t>para </a:t>
            </a:r>
            <a:r>
              <a:rPr sz="1100" spc="-10" dirty="0">
                <a:latin typeface="Arial MT"/>
                <a:cs typeface="Arial MT"/>
              </a:rPr>
              <a:t>el </a:t>
            </a:r>
            <a:r>
              <a:rPr sz="1100" spc="-5" dirty="0">
                <a:latin typeface="Arial MT"/>
                <a:cs typeface="Arial MT"/>
              </a:rPr>
              <a:t> Desarrollo </a:t>
            </a:r>
            <a:r>
              <a:rPr sz="1100" dirty="0">
                <a:latin typeface="Arial MT"/>
                <a:cs typeface="Arial MT"/>
              </a:rPr>
              <a:t>de la </a:t>
            </a:r>
            <a:r>
              <a:rPr sz="1100" spc="-5" dirty="0">
                <a:latin typeface="Arial MT"/>
                <a:cs typeface="Arial MT"/>
              </a:rPr>
              <a:t>Cultura Política Democrática 2011-2015 </a:t>
            </a:r>
            <a:r>
              <a:rPr sz="1100" dirty="0">
                <a:latin typeface="Arial MT"/>
                <a:cs typeface="Arial MT"/>
              </a:rPr>
              <a:t>y </a:t>
            </a:r>
            <a:r>
              <a:rPr sz="1100" spc="-5" dirty="0">
                <a:latin typeface="Arial MT"/>
                <a:cs typeface="Arial MT"/>
              </a:rPr>
              <a:t>demás políticas públicas </a:t>
            </a:r>
            <a:r>
              <a:rPr sz="1100" dirty="0">
                <a:latin typeface="Arial MT"/>
                <a:cs typeface="Arial MT"/>
              </a:rPr>
              <a:t>que </a:t>
            </a:r>
            <a:r>
              <a:rPr sz="1100" spc="-5" dirty="0">
                <a:latin typeface="Arial MT"/>
                <a:cs typeface="Arial MT"/>
              </a:rPr>
              <a:t>la precedieron </a:t>
            </a:r>
            <a:r>
              <a:rPr sz="1100" dirty="0">
                <a:latin typeface="Arial MT"/>
                <a:cs typeface="Arial MT"/>
              </a:rPr>
              <a:t>en </a:t>
            </a:r>
            <a:r>
              <a:rPr sz="1100" spc="-5" dirty="0">
                <a:latin typeface="Arial MT"/>
                <a:cs typeface="Arial MT"/>
              </a:rPr>
              <a:t>este mismo sentido, instauradas </a:t>
            </a:r>
            <a:r>
              <a:rPr sz="1100" dirty="0">
                <a:latin typeface="Arial MT"/>
                <a:cs typeface="Arial MT"/>
              </a:rPr>
              <a:t> por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el </a:t>
            </a:r>
            <a:r>
              <a:rPr sz="1100" spc="-5" dirty="0">
                <a:latin typeface="Arial MT"/>
                <a:cs typeface="Arial MT"/>
              </a:rPr>
              <a:t>entonces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Instituto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Federal</a:t>
            </a:r>
            <a:r>
              <a:rPr sz="1100" spc="-5" dirty="0">
                <a:latin typeface="Arial MT"/>
                <a:cs typeface="Arial MT"/>
              </a:rPr>
              <a:t> Electoral,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las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que </a:t>
            </a:r>
            <a:r>
              <a:rPr sz="1100" spc="-5" dirty="0">
                <a:latin typeface="Arial MT"/>
                <a:cs typeface="Arial MT"/>
              </a:rPr>
              <a:t>también</a:t>
            </a:r>
            <a:r>
              <a:rPr sz="1100" dirty="0">
                <a:latin typeface="Arial MT"/>
                <a:cs typeface="Arial MT"/>
              </a:rPr>
              <a:t> se</a:t>
            </a:r>
            <a:r>
              <a:rPr sz="1100" spc="-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ha </a:t>
            </a:r>
            <a:r>
              <a:rPr sz="1100" spc="-5" dirty="0">
                <a:latin typeface="Arial MT"/>
                <a:cs typeface="Arial MT"/>
              </a:rPr>
              <a:t>venido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nutriendo.</a:t>
            </a:r>
            <a:endParaRPr sz="11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 dirty="0">
              <a:latin typeface="Arial MT"/>
              <a:cs typeface="Arial MT"/>
            </a:endParaRPr>
          </a:p>
          <a:p>
            <a:pPr marL="12700" marR="8255" algn="just">
              <a:lnSpc>
                <a:spcPts val="1260"/>
              </a:lnSpc>
            </a:pPr>
            <a:r>
              <a:rPr sz="1100" dirty="0">
                <a:latin typeface="Arial MT"/>
                <a:cs typeface="Arial MT"/>
              </a:rPr>
              <a:t>Forma </a:t>
            </a:r>
            <a:r>
              <a:rPr sz="1100" spc="-5" dirty="0">
                <a:latin typeface="Arial MT"/>
                <a:cs typeface="Arial MT"/>
              </a:rPr>
              <a:t>parte </a:t>
            </a:r>
            <a:r>
              <a:rPr sz="1100" dirty="0">
                <a:latin typeface="Arial MT"/>
                <a:cs typeface="Arial MT"/>
              </a:rPr>
              <a:t>y </a:t>
            </a:r>
            <a:r>
              <a:rPr sz="1100" spc="-10" dirty="0">
                <a:latin typeface="Arial MT"/>
                <a:cs typeface="Arial MT"/>
              </a:rPr>
              <a:t>es </a:t>
            </a:r>
            <a:r>
              <a:rPr sz="1100" spc="-5" dirty="0">
                <a:latin typeface="Arial MT"/>
                <a:cs typeface="Arial MT"/>
              </a:rPr>
              <a:t>continuación </a:t>
            </a:r>
            <a:r>
              <a:rPr sz="1100" dirty="0">
                <a:latin typeface="Arial MT"/>
                <a:cs typeface="Arial MT"/>
              </a:rPr>
              <a:t>con </a:t>
            </a:r>
            <a:r>
              <a:rPr sz="1100" spc="-5" dirty="0">
                <a:latin typeface="Arial MT"/>
                <a:cs typeface="Arial MT"/>
              </a:rPr>
              <a:t>las adecuaciones pertinentes, del Plan Integral </a:t>
            </a:r>
            <a:r>
              <a:rPr sz="1100" dirty="0">
                <a:latin typeface="Arial MT"/>
                <a:cs typeface="Arial MT"/>
              </a:rPr>
              <a:t>de </a:t>
            </a:r>
            <a:r>
              <a:rPr sz="1100" spc="-5" dirty="0">
                <a:latin typeface="Arial MT"/>
                <a:cs typeface="Arial MT"/>
              </a:rPr>
              <a:t>Educación Cívica </a:t>
            </a:r>
            <a:r>
              <a:rPr sz="1100" dirty="0">
                <a:latin typeface="Arial MT"/>
                <a:cs typeface="Arial MT"/>
              </a:rPr>
              <a:t>y </a:t>
            </a:r>
            <a:r>
              <a:rPr sz="1100" spc="-5" dirty="0">
                <a:latin typeface="Arial MT"/>
                <a:cs typeface="Arial MT"/>
              </a:rPr>
              <a:t>Participación Ciudadana </a:t>
            </a:r>
            <a:r>
              <a:rPr sz="1100" dirty="0">
                <a:latin typeface="Arial MT"/>
                <a:cs typeface="Arial MT"/>
              </a:rPr>
              <a:t>de 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Tabasco,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2022-2023,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aprobado</a:t>
            </a:r>
            <a:r>
              <a:rPr sz="1100" dirty="0">
                <a:latin typeface="Arial MT"/>
                <a:cs typeface="Arial MT"/>
              </a:rPr>
              <a:t> el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año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pasado</a:t>
            </a:r>
            <a:r>
              <a:rPr sz="1100" spc="-5" dirty="0">
                <a:latin typeface="Arial MT"/>
                <a:cs typeface="Arial MT"/>
              </a:rPr>
              <a:t> por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esta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Comisión</a:t>
            </a:r>
            <a:r>
              <a:rPr sz="1100" dirty="0">
                <a:latin typeface="Arial MT"/>
                <a:cs typeface="Arial MT"/>
              </a:rPr>
              <a:t> y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el</a:t>
            </a:r>
            <a:r>
              <a:rPr sz="1100" spc="-1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Consejo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Estatal,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mediante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acuerdo</a:t>
            </a:r>
            <a:r>
              <a:rPr sz="1100" spc="2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CE/2022/03.</a:t>
            </a:r>
            <a:endParaRPr sz="11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50" dirty="0">
              <a:latin typeface="Arial MT"/>
              <a:cs typeface="Arial MT"/>
            </a:endParaRPr>
          </a:p>
          <a:p>
            <a:pPr marL="12700" marR="6350" algn="just">
              <a:lnSpc>
                <a:spcPct val="95900"/>
              </a:lnSpc>
            </a:pPr>
            <a:r>
              <a:rPr sz="1100" spc="-5" dirty="0">
                <a:latin typeface="Arial MT"/>
                <a:cs typeface="Arial MT"/>
              </a:rPr>
              <a:t>De conformidad </a:t>
            </a:r>
            <a:r>
              <a:rPr sz="1100" dirty="0">
                <a:latin typeface="Arial MT"/>
                <a:cs typeface="Arial MT"/>
              </a:rPr>
              <a:t>con </a:t>
            </a:r>
            <a:r>
              <a:rPr sz="1100" spc="-5" dirty="0">
                <a:latin typeface="Arial MT"/>
                <a:cs typeface="Arial MT"/>
              </a:rPr>
              <a:t>la legislación </a:t>
            </a:r>
            <a:r>
              <a:rPr sz="1100" dirty="0">
                <a:latin typeface="Arial MT"/>
                <a:cs typeface="Arial MT"/>
              </a:rPr>
              <a:t>electoral vigente, </a:t>
            </a:r>
            <a:r>
              <a:rPr sz="1100" spc="-5" dirty="0">
                <a:latin typeface="Arial MT"/>
                <a:cs typeface="Arial MT"/>
              </a:rPr>
              <a:t>éste año, </a:t>
            </a:r>
            <a:r>
              <a:rPr sz="1100" dirty="0">
                <a:latin typeface="Arial MT"/>
                <a:cs typeface="Arial MT"/>
              </a:rPr>
              <a:t>en </a:t>
            </a:r>
            <a:r>
              <a:rPr sz="1100" spc="-5" dirty="0">
                <a:latin typeface="Arial MT"/>
                <a:cs typeface="Arial MT"/>
              </a:rPr>
              <a:t>la primera </a:t>
            </a:r>
            <a:r>
              <a:rPr sz="1100" dirty="0">
                <a:latin typeface="Arial MT"/>
                <a:cs typeface="Arial MT"/>
              </a:rPr>
              <a:t>semana de </a:t>
            </a:r>
            <a:r>
              <a:rPr sz="1100" spc="-5" dirty="0">
                <a:latin typeface="Arial MT"/>
                <a:cs typeface="Arial MT"/>
              </a:rPr>
              <a:t>octubre, comienza </a:t>
            </a:r>
            <a:r>
              <a:rPr sz="1100" dirty="0">
                <a:latin typeface="Arial MT"/>
                <a:cs typeface="Arial MT"/>
              </a:rPr>
              <a:t>el </a:t>
            </a:r>
            <a:r>
              <a:rPr sz="1100" spc="-5" dirty="0">
                <a:latin typeface="Arial MT"/>
                <a:cs typeface="Arial MT"/>
              </a:rPr>
              <a:t>Proceso Electoral </a:t>
            </a:r>
            <a:r>
              <a:rPr sz="1100" dirty="0">
                <a:latin typeface="Arial MT"/>
                <a:cs typeface="Arial MT"/>
              </a:rPr>
              <a:t>2023-2024, 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por </a:t>
            </a:r>
            <a:r>
              <a:rPr sz="1100" spc="-5" dirty="0">
                <a:latin typeface="Arial MT"/>
                <a:cs typeface="Arial MT"/>
              </a:rPr>
              <a:t>lo </a:t>
            </a:r>
            <a:r>
              <a:rPr sz="1100" dirty="0">
                <a:latin typeface="Arial MT"/>
                <a:cs typeface="Arial MT"/>
              </a:rPr>
              <a:t>que, a </a:t>
            </a:r>
            <a:r>
              <a:rPr sz="1100" spc="-5" dirty="0">
                <a:latin typeface="Arial MT"/>
                <a:cs typeface="Arial MT"/>
              </a:rPr>
              <a:t>diferencia del </a:t>
            </a:r>
            <a:r>
              <a:rPr sz="1100" dirty="0">
                <a:latin typeface="Arial MT"/>
                <a:cs typeface="Arial MT"/>
              </a:rPr>
              <a:t>año </a:t>
            </a:r>
            <a:r>
              <a:rPr sz="1100" spc="-5" dirty="0">
                <a:latin typeface="Arial MT"/>
                <a:cs typeface="Arial MT"/>
              </a:rPr>
              <a:t>pasado, </a:t>
            </a:r>
            <a:r>
              <a:rPr sz="1100" dirty="0">
                <a:latin typeface="Arial MT"/>
                <a:cs typeface="Arial MT"/>
              </a:rPr>
              <a:t>se </a:t>
            </a:r>
            <a:r>
              <a:rPr sz="1100" spc="-5" dirty="0">
                <a:latin typeface="Arial MT"/>
                <a:cs typeface="Arial MT"/>
              </a:rPr>
              <a:t>contemplan las </a:t>
            </a:r>
            <a:r>
              <a:rPr sz="1100" dirty="0">
                <a:latin typeface="Arial MT"/>
                <a:cs typeface="Arial MT"/>
              </a:rPr>
              <a:t>acciones </a:t>
            </a:r>
            <a:r>
              <a:rPr sz="1100" spc="-5" dirty="0">
                <a:latin typeface="Arial MT"/>
                <a:cs typeface="Arial MT"/>
              </a:rPr>
              <a:t>correspondientes </a:t>
            </a:r>
            <a:r>
              <a:rPr sz="1100" dirty="0">
                <a:latin typeface="Arial MT"/>
                <a:cs typeface="Arial MT"/>
              </a:rPr>
              <a:t>a </a:t>
            </a:r>
            <a:r>
              <a:rPr sz="1100" spc="-5" dirty="0">
                <a:latin typeface="Arial MT"/>
                <a:cs typeface="Arial MT"/>
              </a:rPr>
              <a:t>realizar, cuya temporalidad </a:t>
            </a:r>
            <a:r>
              <a:rPr sz="1100" dirty="0">
                <a:latin typeface="Arial MT"/>
                <a:cs typeface="Arial MT"/>
              </a:rPr>
              <a:t>puede cambiar si </a:t>
            </a:r>
            <a:r>
              <a:rPr sz="1100" spc="-5" dirty="0">
                <a:latin typeface="Arial MT"/>
                <a:cs typeface="Arial MT"/>
              </a:rPr>
              <a:t>así lo 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llegase</a:t>
            </a:r>
            <a:r>
              <a:rPr sz="1100" dirty="0">
                <a:latin typeface="Arial MT"/>
                <a:cs typeface="Arial MT"/>
              </a:rPr>
              <a:t> a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contemplar la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reforma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electoral</a:t>
            </a:r>
            <a:r>
              <a:rPr sz="1100" dirty="0">
                <a:latin typeface="Arial MT"/>
                <a:cs typeface="Arial MT"/>
              </a:rPr>
              <a:t> en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proceso</a:t>
            </a:r>
            <a:r>
              <a:rPr sz="1100" dirty="0">
                <a:latin typeface="Arial MT"/>
                <a:cs typeface="Arial MT"/>
              </a:rPr>
              <a:t> de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ser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aprobada,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en</a:t>
            </a:r>
            <a:r>
              <a:rPr sz="1100" spc="-2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su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caso.</a:t>
            </a:r>
            <a:endParaRPr sz="11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50" dirty="0">
              <a:latin typeface="Arial MT"/>
              <a:cs typeface="Arial MT"/>
            </a:endParaRPr>
          </a:p>
          <a:p>
            <a:pPr marL="12700" algn="just">
              <a:lnSpc>
                <a:spcPct val="100000"/>
              </a:lnSpc>
            </a:pPr>
            <a:r>
              <a:rPr sz="1100" dirty="0">
                <a:latin typeface="Arial MT"/>
                <a:cs typeface="Arial MT"/>
              </a:rPr>
              <a:t>Las acciones </a:t>
            </a:r>
            <a:r>
              <a:rPr sz="1100" spc="-5" dirty="0">
                <a:latin typeface="Arial MT"/>
                <a:cs typeface="Arial MT"/>
              </a:rPr>
              <a:t>inscritas</a:t>
            </a:r>
            <a:r>
              <a:rPr sz="1100" spc="-10" dirty="0">
                <a:latin typeface="Arial MT"/>
                <a:cs typeface="Arial MT"/>
              </a:rPr>
              <a:t> en</a:t>
            </a:r>
            <a:r>
              <a:rPr sz="1100" dirty="0">
                <a:latin typeface="Arial MT"/>
                <a:cs typeface="Arial MT"/>
              </a:rPr>
              <a:t> el </a:t>
            </a:r>
            <a:r>
              <a:rPr sz="1100" spc="-5" dirty="0">
                <a:latin typeface="Arial MT"/>
                <a:cs typeface="Arial MT"/>
              </a:rPr>
              <a:t>mismo, </a:t>
            </a:r>
            <a:r>
              <a:rPr sz="1100" dirty="0">
                <a:latin typeface="Arial MT"/>
                <a:cs typeface="Arial MT"/>
              </a:rPr>
              <a:t>no</a:t>
            </a:r>
            <a:r>
              <a:rPr sz="1100" spc="-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son </a:t>
            </a:r>
            <a:r>
              <a:rPr sz="1100" spc="-5" dirty="0">
                <a:latin typeface="Arial MT"/>
                <a:cs typeface="Arial MT"/>
              </a:rPr>
              <a:t>limitativas.</a:t>
            </a:r>
            <a:endParaRPr sz="11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2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950" dirty="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</a:pPr>
            <a:r>
              <a:rPr sz="1200" b="1" spc="-5" dirty="0">
                <a:latin typeface="Arial"/>
                <a:cs typeface="Arial"/>
              </a:rPr>
              <a:t>MA</a:t>
            </a:r>
            <a:r>
              <a:rPr sz="1200" b="1" spc="-10" dirty="0">
                <a:latin typeface="Arial"/>
                <a:cs typeface="Arial"/>
              </a:rPr>
              <a:t>R</a:t>
            </a:r>
            <a:r>
              <a:rPr sz="1200" b="1" dirty="0">
                <a:latin typeface="Arial"/>
                <a:cs typeface="Arial"/>
              </a:rPr>
              <a:t>CO LEGAL.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sz="1100" spc="-5" dirty="0">
                <a:latin typeface="Arial MT"/>
                <a:cs typeface="Arial MT"/>
              </a:rPr>
              <a:t>Artículo 113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 LEPET:</a:t>
            </a:r>
            <a:endParaRPr sz="11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 dirty="0">
              <a:latin typeface="Arial MT"/>
              <a:cs typeface="Arial MT"/>
            </a:endParaRPr>
          </a:p>
          <a:p>
            <a:pPr marL="698500" marR="8255" indent="-228600" algn="just">
              <a:lnSpc>
                <a:spcPct val="103699"/>
              </a:lnSpc>
              <a:spcBef>
                <a:spcPts val="5"/>
              </a:spcBef>
              <a:buAutoNum type="arabicPeriod"/>
              <a:tabLst>
                <a:tab pos="699135" algn="l"/>
              </a:tabLst>
            </a:pPr>
            <a:r>
              <a:rPr sz="1000" i="1" spc="-5" dirty="0">
                <a:latin typeface="Arial"/>
                <a:cs typeface="Arial"/>
              </a:rPr>
              <a:t>“El Consejo Estatal constituirá las comisiones permanentes de Vinculación con el Instituto Nacional Electoral, </a:t>
            </a:r>
            <a:r>
              <a:rPr sz="1000" i="1" dirty="0">
                <a:latin typeface="Arial"/>
                <a:cs typeface="Arial"/>
              </a:rPr>
              <a:t>de </a:t>
            </a:r>
            <a:r>
              <a:rPr sz="1000" i="1" spc="-5" dirty="0">
                <a:latin typeface="Arial"/>
                <a:cs typeface="Arial"/>
              </a:rPr>
              <a:t>Organización Electoral y </a:t>
            </a:r>
            <a:r>
              <a:rPr sz="1000" i="1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Educación Cívica, </a:t>
            </a:r>
            <a:r>
              <a:rPr sz="1000" i="1" dirty="0">
                <a:latin typeface="Arial"/>
                <a:cs typeface="Arial"/>
              </a:rPr>
              <a:t>de </a:t>
            </a:r>
            <a:r>
              <a:rPr sz="1000" i="1" spc="-5" dirty="0">
                <a:latin typeface="Arial"/>
                <a:cs typeface="Arial"/>
              </a:rPr>
              <a:t>Denuncias y Quejas, y de Igualdad de Género y no Discriminación; así como las comisiones temporales que considere </a:t>
            </a:r>
            <a:r>
              <a:rPr sz="1000" i="1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pertinentes</a:t>
            </a:r>
            <a:r>
              <a:rPr sz="1000" i="1" spc="55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para</a:t>
            </a:r>
            <a:r>
              <a:rPr sz="1000" i="1" spc="50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el</a:t>
            </a:r>
            <a:r>
              <a:rPr sz="1000" i="1" spc="45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desempeño</a:t>
            </a:r>
            <a:r>
              <a:rPr sz="1000" i="1" spc="50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de</a:t>
            </a:r>
            <a:r>
              <a:rPr sz="1000" i="1" spc="5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sus</a:t>
            </a:r>
            <a:r>
              <a:rPr sz="1000" i="1" spc="6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atribuciones,</a:t>
            </a:r>
            <a:r>
              <a:rPr sz="1000" i="1" spc="65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las</a:t>
            </a:r>
            <a:r>
              <a:rPr sz="1000" i="1" spc="55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que</a:t>
            </a:r>
            <a:r>
              <a:rPr sz="1000" i="1" spc="5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siempre</a:t>
            </a:r>
            <a:r>
              <a:rPr sz="1000" i="1" spc="6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serán</a:t>
            </a:r>
            <a:r>
              <a:rPr sz="1000" i="1" spc="9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presididas</a:t>
            </a:r>
            <a:r>
              <a:rPr sz="1000" i="1" spc="55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por</a:t>
            </a:r>
            <a:r>
              <a:rPr sz="1000" i="1" spc="6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una</a:t>
            </a:r>
            <a:r>
              <a:rPr sz="1000" i="1" spc="5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Consejera</a:t>
            </a:r>
            <a:r>
              <a:rPr sz="1000" i="1" spc="5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o</a:t>
            </a:r>
            <a:r>
              <a:rPr sz="1000" i="1" spc="50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un</a:t>
            </a:r>
            <a:r>
              <a:rPr sz="1000" i="1" spc="5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Consejero</a:t>
            </a:r>
            <a:r>
              <a:rPr sz="1000" i="1" spc="6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Electoral,</a:t>
            </a:r>
            <a:r>
              <a:rPr sz="1000" i="1" spc="50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salvo</a:t>
            </a:r>
            <a:r>
              <a:rPr sz="1000" i="1" spc="5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la </a:t>
            </a:r>
            <a:r>
              <a:rPr sz="1000" i="1" spc="-265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de</a:t>
            </a:r>
            <a:r>
              <a:rPr sz="1000" i="1" spc="-1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Vinculación</a:t>
            </a:r>
            <a:r>
              <a:rPr sz="1000" i="1" spc="-1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con</a:t>
            </a:r>
            <a:r>
              <a:rPr sz="1000" i="1" dirty="0">
                <a:latin typeface="Arial"/>
                <a:cs typeface="Arial"/>
              </a:rPr>
              <a:t> el</a:t>
            </a:r>
            <a:r>
              <a:rPr sz="1000" i="1" spc="-1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Instituto</a:t>
            </a:r>
            <a:r>
              <a:rPr sz="1000" i="1" spc="-1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Nacional</a:t>
            </a:r>
            <a:r>
              <a:rPr sz="1000" i="1" spc="5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Electoral, que</a:t>
            </a:r>
            <a:r>
              <a:rPr sz="1000" i="1" spc="5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será </a:t>
            </a:r>
            <a:r>
              <a:rPr sz="1000" i="1" spc="-10" dirty="0">
                <a:latin typeface="Arial"/>
                <a:cs typeface="Arial"/>
              </a:rPr>
              <a:t>presidida</a:t>
            </a:r>
            <a:r>
              <a:rPr sz="1000" i="1" spc="5" dirty="0">
                <a:latin typeface="Arial"/>
                <a:cs typeface="Arial"/>
              </a:rPr>
              <a:t> </a:t>
            </a:r>
            <a:r>
              <a:rPr sz="1000" i="1" spc="-10" dirty="0">
                <a:latin typeface="Arial"/>
                <a:cs typeface="Arial"/>
              </a:rPr>
              <a:t>por</a:t>
            </a:r>
            <a:r>
              <a:rPr sz="1000" i="1" spc="15" dirty="0">
                <a:latin typeface="Arial"/>
                <a:cs typeface="Arial"/>
              </a:rPr>
              <a:t> </a:t>
            </a:r>
            <a:r>
              <a:rPr sz="1000" i="1" spc="-10" dirty="0">
                <a:latin typeface="Arial"/>
                <a:cs typeface="Arial"/>
              </a:rPr>
              <a:t>la</a:t>
            </a:r>
            <a:r>
              <a:rPr sz="1000" i="1" spc="-5" dirty="0">
                <a:latin typeface="Arial"/>
                <a:cs typeface="Arial"/>
              </a:rPr>
              <a:t> Consejera o</a:t>
            </a:r>
            <a:r>
              <a:rPr sz="1000" i="1" spc="1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el</a:t>
            </a:r>
            <a:r>
              <a:rPr sz="1000" i="1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Consejero</a:t>
            </a:r>
            <a:r>
              <a:rPr sz="1000" i="1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Presidente.”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AutoNum type="arabicPeriod"/>
            </a:pPr>
            <a:endParaRPr sz="1150" dirty="0">
              <a:latin typeface="Arial"/>
              <a:cs typeface="Arial"/>
            </a:endParaRPr>
          </a:p>
          <a:p>
            <a:pPr marL="698500" marR="10160" indent="-228600" algn="just">
              <a:lnSpc>
                <a:spcPts val="1150"/>
              </a:lnSpc>
              <a:spcBef>
                <a:spcPts val="5"/>
              </a:spcBef>
              <a:buFont typeface="Arial"/>
              <a:buAutoNum type="arabicPeriod"/>
              <a:tabLst>
                <a:tab pos="734060" algn="l"/>
              </a:tabLst>
            </a:pPr>
            <a:r>
              <a:rPr dirty="0"/>
              <a:t>	</a:t>
            </a:r>
            <a:r>
              <a:rPr sz="1000" i="1" spc="-5" dirty="0">
                <a:latin typeface="Arial"/>
                <a:cs typeface="Arial"/>
              </a:rPr>
              <a:t>“Todas </a:t>
            </a:r>
            <a:r>
              <a:rPr sz="1000" i="1" spc="-10" dirty="0">
                <a:latin typeface="Arial"/>
                <a:cs typeface="Arial"/>
              </a:rPr>
              <a:t>las </a:t>
            </a:r>
            <a:r>
              <a:rPr sz="1000" i="1" spc="-5" dirty="0">
                <a:latin typeface="Arial"/>
                <a:cs typeface="Arial"/>
              </a:rPr>
              <a:t>comisiones </a:t>
            </a:r>
            <a:r>
              <a:rPr sz="1000" i="1" dirty="0">
                <a:latin typeface="Arial"/>
                <a:cs typeface="Arial"/>
              </a:rPr>
              <a:t>se </a:t>
            </a:r>
            <a:r>
              <a:rPr sz="1000" i="1" spc="-10" dirty="0">
                <a:latin typeface="Arial"/>
                <a:cs typeface="Arial"/>
              </a:rPr>
              <a:t>integrarán </a:t>
            </a:r>
            <a:r>
              <a:rPr sz="1000" i="1" spc="-5" dirty="0">
                <a:latin typeface="Arial"/>
                <a:cs typeface="Arial"/>
              </a:rPr>
              <a:t>con un máximo de tres </a:t>
            </a:r>
            <a:r>
              <a:rPr sz="1000" i="1" spc="-10" dirty="0">
                <a:latin typeface="Arial"/>
                <a:cs typeface="Arial"/>
              </a:rPr>
              <a:t>Consejeras </a:t>
            </a:r>
            <a:r>
              <a:rPr sz="1000" i="1" spc="-5" dirty="0">
                <a:latin typeface="Arial"/>
                <a:cs typeface="Arial"/>
              </a:rPr>
              <a:t>y </a:t>
            </a:r>
            <a:r>
              <a:rPr sz="1000" i="1" dirty="0">
                <a:latin typeface="Arial"/>
                <a:cs typeface="Arial"/>
              </a:rPr>
              <a:t>Consejeros </a:t>
            </a:r>
            <a:r>
              <a:rPr sz="1000" i="1" spc="-5" dirty="0">
                <a:latin typeface="Arial"/>
                <a:cs typeface="Arial"/>
              </a:rPr>
              <a:t>Electorales bajo el principio </a:t>
            </a:r>
            <a:r>
              <a:rPr sz="1000" i="1" dirty="0">
                <a:latin typeface="Arial"/>
                <a:cs typeface="Arial"/>
              </a:rPr>
              <a:t>de </a:t>
            </a:r>
            <a:r>
              <a:rPr sz="1000" i="1" spc="-5" dirty="0">
                <a:latin typeface="Arial"/>
                <a:cs typeface="Arial"/>
              </a:rPr>
              <a:t>paridad de género; </a:t>
            </a:r>
            <a:r>
              <a:rPr sz="1000" i="1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podrán participar en ellas, con voz, pero </a:t>
            </a:r>
            <a:r>
              <a:rPr sz="1000" i="1" dirty="0">
                <a:latin typeface="Arial"/>
                <a:cs typeface="Arial"/>
              </a:rPr>
              <a:t>sin voto, </a:t>
            </a:r>
            <a:r>
              <a:rPr sz="1000" i="1" spc="-5" dirty="0">
                <a:latin typeface="Arial"/>
                <a:cs typeface="Arial"/>
              </a:rPr>
              <a:t>las Consejeras y los Consejeros Representantes de los Partidos Políticos; la Directora o </a:t>
            </a:r>
            <a:r>
              <a:rPr sz="1000" i="1" dirty="0">
                <a:latin typeface="Arial"/>
                <a:cs typeface="Arial"/>
              </a:rPr>
              <a:t>el </a:t>
            </a:r>
            <a:r>
              <a:rPr sz="1000" i="1" spc="5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Director</a:t>
            </a:r>
            <a:r>
              <a:rPr sz="1000" i="1" dirty="0">
                <a:latin typeface="Arial"/>
                <a:cs typeface="Arial"/>
              </a:rPr>
              <a:t> de </a:t>
            </a:r>
            <a:r>
              <a:rPr sz="1000" i="1" spc="-5" dirty="0">
                <a:latin typeface="Arial"/>
                <a:cs typeface="Arial"/>
              </a:rPr>
              <a:t>Organización</a:t>
            </a:r>
            <a:r>
              <a:rPr sz="1000" i="1" spc="15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Electoral y</a:t>
            </a:r>
            <a:r>
              <a:rPr sz="1000" i="1" spc="2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Educación</a:t>
            </a:r>
            <a:r>
              <a:rPr sz="1000" i="1" spc="10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Cívica</a:t>
            </a:r>
            <a:r>
              <a:rPr sz="1000" i="1" spc="15" dirty="0">
                <a:latin typeface="Arial"/>
                <a:cs typeface="Arial"/>
              </a:rPr>
              <a:t> </a:t>
            </a:r>
            <a:r>
              <a:rPr sz="1000" i="1" spc="-10" dirty="0">
                <a:latin typeface="Arial"/>
                <a:cs typeface="Arial"/>
              </a:rPr>
              <a:t>del</a:t>
            </a:r>
            <a:r>
              <a:rPr sz="1000" i="1" spc="5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Instituto</a:t>
            </a:r>
            <a:r>
              <a:rPr sz="1000" i="1" spc="5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Estatal</a:t>
            </a:r>
            <a:r>
              <a:rPr sz="1000" i="1" spc="1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actuará</a:t>
            </a:r>
            <a:r>
              <a:rPr sz="1000" i="1" spc="1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como</a:t>
            </a:r>
            <a:r>
              <a:rPr sz="1000" i="1" spc="15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Secretaria</a:t>
            </a:r>
            <a:r>
              <a:rPr sz="1000" i="1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o</a:t>
            </a:r>
            <a:r>
              <a:rPr sz="1000" i="1" spc="15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Secretario</a:t>
            </a:r>
            <a:r>
              <a:rPr sz="1000" i="1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Técnico</a:t>
            </a:r>
            <a:r>
              <a:rPr sz="1000" i="1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de</a:t>
            </a:r>
            <a:r>
              <a:rPr sz="1000" i="1" spc="15" dirty="0">
                <a:latin typeface="Arial"/>
                <a:cs typeface="Arial"/>
              </a:rPr>
              <a:t> </a:t>
            </a:r>
            <a:r>
              <a:rPr sz="1000" i="1" spc="-10" dirty="0">
                <a:latin typeface="Arial"/>
                <a:cs typeface="Arial"/>
              </a:rPr>
              <a:t>las</a:t>
            </a:r>
            <a:r>
              <a:rPr sz="1000" i="1" spc="15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mismas.”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110" dirty="0"/>
              <a:t>4</a:t>
            </a:fld>
            <a:endParaRPr spc="-11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1065021"/>
            <a:ext cx="8648065" cy="1143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Arial"/>
                <a:cs typeface="Arial"/>
              </a:rPr>
              <a:t>INTEGRACIÓN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DE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LA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COMISIÓN.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 marL="12700" marR="5080" algn="just">
              <a:lnSpc>
                <a:spcPct val="95800"/>
              </a:lnSpc>
              <a:spcBef>
                <a:spcPts val="805"/>
              </a:spcBef>
            </a:pPr>
            <a:r>
              <a:rPr sz="1100" spc="-5" dirty="0">
                <a:latin typeface="Arial MT"/>
                <a:cs typeface="Arial MT"/>
              </a:rPr>
              <a:t>El artículo </a:t>
            </a:r>
            <a:r>
              <a:rPr sz="1100" dirty="0">
                <a:latin typeface="Arial MT"/>
                <a:cs typeface="Arial MT"/>
              </a:rPr>
              <a:t>5 </a:t>
            </a:r>
            <a:r>
              <a:rPr sz="1100" spc="-5" dirty="0">
                <a:latin typeface="Arial MT"/>
                <a:cs typeface="Arial MT"/>
              </a:rPr>
              <a:t>del Reglamento </a:t>
            </a:r>
            <a:r>
              <a:rPr sz="1100" dirty="0">
                <a:latin typeface="Arial MT"/>
                <a:cs typeface="Arial MT"/>
              </a:rPr>
              <a:t>de </a:t>
            </a:r>
            <a:r>
              <a:rPr sz="1100" spc="-5" dirty="0">
                <a:latin typeface="Arial MT"/>
                <a:cs typeface="Arial MT"/>
              </a:rPr>
              <a:t>Comisiones </a:t>
            </a:r>
            <a:r>
              <a:rPr sz="1100" dirty="0">
                <a:latin typeface="Arial MT"/>
                <a:cs typeface="Arial MT"/>
              </a:rPr>
              <a:t>del </a:t>
            </a:r>
            <a:r>
              <a:rPr sz="1100" spc="-5" dirty="0">
                <a:latin typeface="Arial MT"/>
                <a:cs typeface="Arial MT"/>
              </a:rPr>
              <a:t>Consejo Estatal establece </a:t>
            </a:r>
            <a:r>
              <a:rPr sz="1100" dirty="0">
                <a:latin typeface="Arial MT"/>
                <a:cs typeface="Arial MT"/>
              </a:rPr>
              <a:t>que, con excepción de </a:t>
            </a:r>
            <a:r>
              <a:rPr sz="1100" spc="-5" dirty="0">
                <a:latin typeface="Arial MT"/>
                <a:cs typeface="Arial MT"/>
              </a:rPr>
              <a:t>la Comisión </a:t>
            </a:r>
            <a:r>
              <a:rPr sz="1100" dirty="0">
                <a:latin typeface="Arial MT"/>
                <a:cs typeface="Arial MT"/>
              </a:rPr>
              <a:t>de </a:t>
            </a:r>
            <a:r>
              <a:rPr sz="1100" spc="-5" dirty="0">
                <a:latin typeface="Arial MT"/>
                <a:cs typeface="Arial MT"/>
              </a:rPr>
              <a:t>Vinculación </a:t>
            </a:r>
            <a:r>
              <a:rPr sz="1100" dirty="0">
                <a:latin typeface="Arial MT"/>
                <a:cs typeface="Arial MT"/>
              </a:rPr>
              <a:t>con el </a:t>
            </a:r>
            <a:r>
              <a:rPr sz="1100" spc="-5" dirty="0">
                <a:latin typeface="Arial MT"/>
                <a:cs typeface="Arial MT"/>
              </a:rPr>
              <a:t>INE, la 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presidencia </a:t>
            </a:r>
            <a:r>
              <a:rPr sz="1100" dirty="0">
                <a:latin typeface="Arial MT"/>
                <a:cs typeface="Arial MT"/>
              </a:rPr>
              <a:t>de </a:t>
            </a:r>
            <a:r>
              <a:rPr sz="1100" spc="-5" dirty="0">
                <a:latin typeface="Arial MT"/>
                <a:cs typeface="Arial MT"/>
              </a:rPr>
              <a:t>las demás Comisiones </a:t>
            </a:r>
            <a:r>
              <a:rPr sz="1100" dirty="0">
                <a:latin typeface="Arial MT"/>
                <a:cs typeface="Arial MT"/>
              </a:rPr>
              <a:t>será </a:t>
            </a:r>
            <a:r>
              <a:rPr sz="1100" spc="-5" dirty="0">
                <a:latin typeface="Arial MT"/>
                <a:cs typeface="Arial MT"/>
              </a:rPr>
              <a:t>rotativa anualmente entre sus integrantes, </a:t>
            </a:r>
            <a:r>
              <a:rPr sz="1100" dirty="0">
                <a:latin typeface="Arial MT"/>
                <a:cs typeface="Arial MT"/>
              </a:rPr>
              <a:t>en </a:t>
            </a:r>
            <a:r>
              <a:rPr sz="1100" spc="-5" dirty="0">
                <a:latin typeface="Arial MT"/>
                <a:cs typeface="Arial MT"/>
              </a:rPr>
              <a:t>virtud </a:t>
            </a:r>
            <a:r>
              <a:rPr sz="1100" dirty="0">
                <a:latin typeface="Arial MT"/>
                <a:cs typeface="Arial MT"/>
              </a:rPr>
              <a:t>de </a:t>
            </a:r>
            <a:r>
              <a:rPr sz="1100" spc="-5" dirty="0">
                <a:latin typeface="Arial MT"/>
                <a:cs typeface="Arial MT"/>
              </a:rPr>
              <a:t>lo cual, </a:t>
            </a:r>
            <a:r>
              <a:rPr sz="1100" dirty="0">
                <a:latin typeface="Arial MT"/>
                <a:cs typeface="Arial MT"/>
              </a:rPr>
              <a:t>el 31 de </a:t>
            </a:r>
            <a:r>
              <a:rPr sz="1100" spc="-5" dirty="0">
                <a:latin typeface="Arial MT"/>
                <a:cs typeface="Arial MT"/>
              </a:rPr>
              <a:t>octubre del </a:t>
            </a:r>
            <a:r>
              <a:rPr sz="1100" dirty="0">
                <a:latin typeface="Arial MT"/>
                <a:cs typeface="Arial MT"/>
              </a:rPr>
              <a:t>2022 el 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Consejo Estatal </a:t>
            </a:r>
            <a:r>
              <a:rPr sz="1100" dirty="0">
                <a:latin typeface="Arial MT"/>
                <a:cs typeface="Arial MT"/>
              </a:rPr>
              <a:t>en </a:t>
            </a:r>
            <a:r>
              <a:rPr sz="1100" spc="-5" dirty="0">
                <a:latin typeface="Arial MT"/>
                <a:cs typeface="Arial MT"/>
              </a:rPr>
              <a:t>Sesión Ordinaria mediante acuerdo CE/2022/032, aprobó por unanimidad </a:t>
            </a:r>
            <a:r>
              <a:rPr sz="1100" dirty="0">
                <a:latin typeface="Arial MT"/>
                <a:cs typeface="Arial MT"/>
              </a:rPr>
              <a:t>de votos </a:t>
            </a:r>
            <a:r>
              <a:rPr sz="1100" spc="-5" dirty="0">
                <a:latin typeface="Arial MT"/>
                <a:cs typeface="Arial MT"/>
              </a:rPr>
              <a:t>la designación </a:t>
            </a:r>
            <a:r>
              <a:rPr sz="1100" spc="15" dirty="0">
                <a:latin typeface="Arial MT"/>
                <a:cs typeface="Arial MT"/>
              </a:rPr>
              <a:t>de </a:t>
            </a:r>
            <a:r>
              <a:rPr sz="1100" spc="-5" dirty="0">
                <a:latin typeface="Arial MT"/>
                <a:cs typeface="Arial MT"/>
              </a:rPr>
              <a:t>la presidencia </a:t>
            </a:r>
            <a:r>
              <a:rPr sz="1100" dirty="0">
                <a:latin typeface="Arial MT"/>
                <a:cs typeface="Arial MT"/>
              </a:rPr>
              <a:t>de 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esta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Comisión,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para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quedar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integrada</a:t>
            </a:r>
            <a:r>
              <a:rPr sz="1100" dirty="0">
                <a:latin typeface="Arial MT"/>
                <a:cs typeface="Arial MT"/>
              </a:rPr>
              <a:t> de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siguiente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manera: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110" dirty="0"/>
              <a:t>5</a:t>
            </a:fld>
            <a:endParaRPr spc="-11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470913" y="2357882"/>
          <a:ext cx="7527924" cy="3684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6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5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4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8125">
                <a:tc gridSpan="4">
                  <a:txBody>
                    <a:bodyPr/>
                    <a:lstStyle/>
                    <a:p>
                      <a:pPr marL="2540" algn="ctr">
                        <a:lnSpc>
                          <a:spcPts val="1280"/>
                        </a:lnSpc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Consejerías Electorales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17365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660">
                <a:tc gridSpan="2">
                  <a:txBody>
                    <a:bodyPr/>
                    <a:lstStyle/>
                    <a:p>
                      <a:pPr marL="1905" algn="ctr">
                        <a:lnSpc>
                          <a:spcPts val="1275"/>
                        </a:lnSpc>
                      </a:pPr>
                      <a:r>
                        <a:rPr sz="1100" dirty="0">
                          <a:latin typeface="Arial MT"/>
                          <a:cs typeface="Arial MT"/>
                        </a:rPr>
                        <a:t>Acuerdo</a:t>
                      </a:r>
                      <a:r>
                        <a:rPr sz="11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CE/2022/032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6570" marR="85725" indent="-399415">
                        <a:lnSpc>
                          <a:spcPts val="127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Con</a:t>
                      </a:r>
                      <a:r>
                        <a:rPr sz="11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derecho</a:t>
                      </a:r>
                      <a:r>
                        <a:rPr sz="11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1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voz </a:t>
                      </a:r>
                      <a:r>
                        <a:rPr sz="1100" spc="-29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y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voto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1275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Con</a:t>
                      </a:r>
                      <a:r>
                        <a:rPr sz="11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derecho</a:t>
                      </a:r>
                      <a:r>
                        <a:rPr sz="11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1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voz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267">
                <a:tc>
                  <a:txBody>
                    <a:bodyPr/>
                    <a:lstStyle/>
                    <a:p>
                      <a:pPr marL="69850">
                        <a:lnSpc>
                          <a:spcPts val="1275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Mtro.</a:t>
                      </a:r>
                      <a:r>
                        <a:rPr sz="11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Juan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Correa</a:t>
                      </a:r>
                      <a:r>
                        <a:rPr sz="11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López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275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Presidente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la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Comisión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SI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984">
                <a:tc>
                  <a:txBody>
                    <a:bodyPr/>
                    <a:lstStyle/>
                    <a:p>
                      <a:pPr marL="69850">
                        <a:lnSpc>
                          <a:spcPts val="1275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Lic.</a:t>
                      </a:r>
                      <a:r>
                        <a:rPr sz="11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María</a:t>
                      </a:r>
                      <a:r>
                        <a:rPr sz="11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Elvia</a:t>
                      </a:r>
                      <a:r>
                        <a:rPr sz="11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Magaña</a:t>
                      </a:r>
                      <a:r>
                        <a:rPr sz="11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Sandoval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75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Integrante</a:t>
                      </a:r>
                      <a:r>
                        <a:rPr sz="11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 la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Comisión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SI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268">
                <a:tc>
                  <a:txBody>
                    <a:bodyPr/>
                    <a:lstStyle/>
                    <a:p>
                      <a:pPr marL="69850">
                        <a:lnSpc>
                          <a:spcPts val="1275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M.D.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Víctor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Humberto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Mejía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Naranjo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75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Integrante</a:t>
                      </a:r>
                      <a:r>
                        <a:rPr sz="11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 la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Comisión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SI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983">
                <a:tc gridSpan="4">
                  <a:txBody>
                    <a:bodyPr/>
                    <a:lstStyle/>
                    <a:p>
                      <a:pPr marL="2540" algn="ctr">
                        <a:lnSpc>
                          <a:spcPts val="1275"/>
                        </a:lnSpc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Secretaria</a:t>
                      </a:r>
                      <a:r>
                        <a:rPr sz="1100" spc="-3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Técnica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17365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6410">
                <a:tc>
                  <a:txBody>
                    <a:bodyPr/>
                    <a:lstStyle/>
                    <a:p>
                      <a:pPr marL="69850">
                        <a:lnSpc>
                          <a:spcPts val="1275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Mtra.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Blanca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Eni</a:t>
                      </a:r>
                      <a:r>
                        <a:rPr sz="11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Moreno</a:t>
                      </a:r>
                      <a:r>
                        <a:rPr sz="11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Roa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59690">
                        <a:lnSpc>
                          <a:spcPts val="1270"/>
                        </a:lnSpc>
                        <a:spcBef>
                          <a:spcPts val="40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Directora</a:t>
                      </a:r>
                      <a:r>
                        <a:rPr sz="110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Ejecutiva</a:t>
                      </a:r>
                      <a:r>
                        <a:rPr sz="110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-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Organización </a:t>
                      </a:r>
                      <a:r>
                        <a:rPr sz="1100" spc="-29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Electoral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y</a:t>
                      </a:r>
                      <a:r>
                        <a:rPr sz="11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Educación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Cívica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SI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983">
                <a:tc gridSpan="4">
                  <a:txBody>
                    <a:bodyPr/>
                    <a:lstStyle/>
                    <a:p>
                      <a:pPr marL="1270" algn="ctr">
                        <a:lnSpc>
                          <a:spcPts val="1275"/>
                        </a:lnSpc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Representaciones</a:t>
                      </a:r>
                      <a:r>
                        <a:rPr sz="11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los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Partidos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Políticos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acreditados</a:t>
                      </a:r>
                      <a:r>
                        <a:rPr sz="1100" spc="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ante</a:t>
                      </a:r>
                      <a:r>
                        <a:rPr sz="1100" spc="1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la </a:t>
                      </a:r>
                      <a:r>
                        <a:rPr sz="1100" spc="-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COEYEC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17365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9268">
                <a:tc gridSpan="2"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Lic.</a:t>
                      </a:r>
                      <a:r>
                        <a:rPr sz="11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Karla</a:t>
                      </a:r>
                      <a:r>
                        <a:rPr sz="11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Yeri</a:t>
                      </a:r>
                      <a:r>
                        <a:rPr sz="11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Camelo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Pineda,</a:t>
                      </a:r>
                      <a:r>
                        <a:rPr sz="110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Partido</a:t>
                      </a:r>
                      <a:r>
                        <a:rPr sz="11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Revolucionario</a:t>
                      </a:r>
                      <a:r>
                        <a:rPr sz="11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Institucional.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3111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9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SI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7660">
                <a:tc gridSpan="2">
                  <a:txBody>
                    <a:bodyPr/>
                    <a:lstStyle/>
                    <a:p>
                      <a:pPr marL="69850" marR="709930">
                        <a:lnSpc>
                          <a:spcPts val="127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Lic.</a:t>
                      </a:r>
                      <a:r>
                        <a:rPr sz="11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Carlos</a:t>
                      </a:r>
                      <a:r>
                        <a:rPr sz="11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Alberto Castellanos</a:t>
                      </a:r>
                      <a:r>
                        <a:rPr sz="11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Morales,</a:t>
                      </a:r>
                      <a:r>
                        <a:rPr sz="11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Partido</a:t>
                      </a:r>
                      <a:r>
                        <a:rPr sz="11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la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Revolución </a:t>
                      </a:r>
                      <a:r>
                        <a:rPr sz="1100" spc="-29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Democrática.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SI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7659">
                <a:tc gridSpan="2">
                  <a:txBody>
                    <a:bodyPr/>
                    <a:lstStyle/>
                    <a:p>
                      <a:pPr marL="69850" marR="375285">
                        <a:lnSpc>
                          <a:spcPts val="127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Lic.</a:t>
                      </a:r>
                      <a:r>
                        <a:rPr sz="11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Pedro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 Alcibíades</a:t>
                      </a:r>
                      <a:r>
                        <a:rPr sz="11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Calcáneo</a:t>
                      </a:r>
                      <a:r>
                        <a:rPr sz="11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Argüelles,</a:t>
                      </a:r>
                      <a:r>
                        <a:rPr sz="11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Partido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Verde</a:t>
                      </a:r>
                      <a:r>
                        <a:rPr sz="11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Ecologista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de </a:t>
                      </a:r>
                      <a:r>
                        <a:rPr sz="1100" spc="-29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México.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SI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984">
                <a:tc gridSpan="2"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C.</a:t>
                      </a:r>
                      <a:r>
                        <a:rPr sz="11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Luis</a:t>
                      </a:r>
                      <a:r>
                        <a:rPr sz="11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Alonso</a:t>
                      </a:r>
                      <a:r>
                        <a:rPr sz="11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Palomeque</a:t>
                      </a:r>
                      <a:r>
                        <a:rPr sz="11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Suarez,</a:t>
                      </a:r>
                      <a:r>
                        <a:rPr sz="11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Partido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Movimiento</a:t>
                      </a:r>
                      <a:r>
                        <a:rPr sz="11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Ciudadano.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387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SI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9648">
                <a:tc gridSpan="2"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Lic.</a:t>
                      </a:r>
                      <a:r>
                        <a:rPr sz="11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Alfredo</a:t>
                      </a:r>
                      <a:r>
                        <a:rPr sz="11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Guadalupe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Mendoza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 Jiménez,</a:t>
                      </a:r>
                      <a:r>
                        <a:rPr sz="11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MORENA.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31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SI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1065021"/>
            <a:ext cx="8642985" cy="821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Arial"/>
                <a:cs typeface="Arial"/>
              </a:rPr>
              <a:t>ATRIBUCIONES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DE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LA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COMISIÓN.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 marL="12700" marR="5080">
              <a:lnSpc>
                <a:spcPts val="1260"/>
              </a:lnSpc>
              <a:spcBef>
                <a:spcPts val="844"/>
              </a:spcBef>
            </a:pPr>
            <a:r>
              <a:rPr sz="1100" spc="-5" dirty="0">
                <a:latin typeface="Arial MT"/>
                <a:cs typeface="Arial MT"/>
              </a:rPr>
              <a:t>De</a:t>
            </a:r>
            <a:r>
              <a:rPr sz="1100" spc="-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acuerdo</a:t>
            </a:r>
            <a:r>
              <a:rPr sz="1100" spc="-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al</a:t>
            </a:r>
            <a:r>
              <a:rPr sz="1100" spc="-6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Artículo</a:t>
            </a:r>
            <a:r>
              <a:rPr sz="1100" spc="-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14</a:t>
            </a:r>
            <a:r>
              <a:rPr sz="1100" spc="-7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del</a:t>
            </a:r>
            <a:r>
              <a:rPr sz="1100" spc="-6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Reglamento</a:t>
            </a:r>
            <a:r>
              <a:rPr sz="1100" spc="-7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-6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Comisiones</a:t>
            </a:r>
            <a:r>
              <a:rPr sz="1100" spc="-6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del</a:t>
            </a:r>
            <a:r>
              <a:rPr sz="1100" spc="-6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Consejo</a:t>
            </a:r>
            <a:r>
              <a:rPr sz="1100" spc="-7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Estatal</a:t>
            </a:r>
            <a:r>
              <a:rPr sz="1100" spc="-6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del</a:t>
            </a:r>
            <a:r>
              <a:rPr sz="1100" spc="-6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Instituto</a:t>
            </a:r>
            <a:r>
              <a:rPr sz="1100" spc="-7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Electoral</a:t>
            </a:r>
            <a:r>
              <a:rPr sz="1100" spc="-7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y</a:t>
            </a:r>
            <a:r>
              <a:rPr sz="1100" spc="-7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-5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Participación</a:t>
            </a:r>
            <a:r>
              <a:rPr sz="1100" spc="-6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Ciudadana</a:t>
            </a:r>
            <a:r>
              <a:rPr sz="1100" spc="-5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-6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Tabasco, </a:t>
            </a:r>
            <a:r>
              <a:rPr sz="1100" spc="-29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</a:t>
            </a:r>
            <a:r>
              <a:rPr sz="1100" dirty="0">
                <a:latin typeface="Arial MT"/>
                <a:cs typeface="Arial MT"/>
              </a:rPr>
              <a:t> COEYEC </a:t>
            </a:r>
            <a:r>
              <a:rPr sz="1100" spc="-5" dirty="0">
                <a:latin typeface="Arial MT"/>
                <a:cs typeface="Arial MT"/>
              </a:rPr>
              <a:t>ejercerá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las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siguientes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atribuciones: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110" dirty="0"/>
              <a:t>6</a:t>
            </a:fld>
            <a:endParaRPr spc="-110" dirty="0"/>
          </a:p>
        </p:txBody>
      </p:sp>
      <p:sp>
        <p:nvSpPr>
          <p:cNvPr id="3" name="object 3"/>
          <p:cNvSpPr txBox="1"/>
          <p:nvPr/>
        </p:nvSpPr>
        <p:spPr>
          <a:xfrm>
            <a:off x="935227" y="1998319"/>
            <a:ext cx="197485" cy="94932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1100" spc="5" dirty="0">
                <a:latin typeface="Arial MT"/>
                <a:cs typeface="Arial MT"/>
              </a:rPr>
              <a:t>I.</a:t>
            </a:r>
            <a:endParaRPr sz="1100">
              <a:latin typeface="Arial MT"/>
              <a:cs typeface="Arial MT"/>
            </a:endParaRPr>
          </a:p>
          <a:p>
            <a:pPr marL="12700" marR="20320">
              <a:lnSpc>
                <a:spcPts val="1460"/>
              </a:lnSpc>
              <a:spcBef>
                <a:spcPts val="65"/>
              </a:spcBef>
            </a:pPr>
            <a:r>
              <a:rPr sz="1100" spc="-5" dirty="0">
                <a:latin typeface="Arial MT"/>
                <a:cs typeface="Arial MT"/>
              </a:rPr>
              <a:t>II. </a:t>
            </a:r>
            <a:r>
              <a:rPr sz="1100" spc="-29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I</a:t>
            </a:r>
            <a:r>
              <a:rPr sz="1100" spc="-10" dirty="0">
                <a:latin typeface="Arial MT"/>
                <a:cs typeface="Arial MT"/>
              </a:rPr>
              <a:t>I</a:t>
            </a:r>
            <a:r>
              <a:rPr sz="1100" dirty="0">
                <a:latin typeface="Arial MT"/>
                <a:cs typeface="Arial MT"/>
              </a:rPr>
              <a:t>I.</a:t>
            </a:r>
            <a:endParaRPr sz="11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z="1100" dirty="0">
                <a:latin typeface="Arial MT"/>
                <a:cs typeface="Arial MT"/>
              </a:rPr>
              <a:t>I</a:t>
            </a:r>
            <a:r>
              <a:rPr sz="1100" spc="-5" dirty="0">
                <a:latin typeface="Arial MT"/>
                <a:cs typeface="Arial MT"/>
              </a:rPr>
              <a:t>V</a:t>
            </a:r>
            <a:r>
              <a:rPr sz="1100" dirty="0">
                <a:latin typeface="Arial MT"/>
                <a:cs typeface="Arial MT"/>
              </a:rPr>
              <a:t>.</a:t>
            </a:r>
            <a:endParaRPr sz="11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00" spc="-5" dirty="0">
                <a:latin typeface="Arial MT"/>
                <a:cs typeface="Arial MT"/>
              </a:rPr>
              <a:t>V.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35227" y="3122802"/>
            <a:ext cx="19748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" dirty="0">
                <a:latin typeface="Arial MT"/>
                <a:cs typeface="Arial MT"/>
              </a:rPr>
              <a:t>V</a:t>
            </a:r>
            <a:r>
              <a:rPr sz="1100" dirty="0">
                <a:latin typeface="Arial MT"/>
                <a:cs typeface="Arial MT"/>
              </a:rPr>
              <a:t>I.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35227" y="3493134"/>
            <a:ext cx="236854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" dirty="0">
                <a:latin typeface="Arial MT"/>
                <a:cs typeface="Arial MT"/>
              </a:rPr>
              <a:t>V</a:t>
            </a:r>
            <a:r>
              <a:rPr sz="1100" dirty="0">
                <a:latin typeface="Arial MT"/>
                <a:cs typeface="Arial MT"/>
              </a:rPr>
              <a:t>II.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35227" y="3861942"/>
            <a:ext cx="27495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" dirty="0">
                <a:latin typeface="Arial MT"/>
                <a:cs typeface="Arial MT"/>
              </a:rPr>
              <a:t>V</a:t>
            </a:r>
            <a:r>
              <a:rPr sz="1100" dirty="0">
                <a:latin typeface="Arial MT"/>
                <a:cs typeface="Arial MT"/>
              </a:rPr>
              <a:t>II</a:t>
            </a:r>
            <a:r>
              <a:rPr sz="1100" spc="-10" dirty="0">
                <a:latin typeface="Arial MT"/>
                <a:cs typeface="Arial MT"/>
              </a:rPr>
              <a:t>I</a:t>
            </a:r>
            <a:r>
              <a:rPr sz="1100" dirty="0">
                <a:latin typeface="Arial MT"/>
                <a:cs typeface="Arial MT"/>
              </a:rPr>
              <a:t>.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35227" y="4232528"/>
            <a:ext cx="19748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latin typeface="Arial MT"/>
                <a:cs typeface="Arial MT"/>
              </a:rPr>
              <a:t>I</a:t>
            </a:r>
            <a:r>
              <a:rPr sz="1100" spc="-5" dirty="0">
                <a:latin typeface="Arial MT"/>
                <a:cs typeface="Arial MT"/>
              </a:rPr>
              <a:t>X</a:t>
            </a:r>
            <a:r>
              <a:rPr sz="1100" dirty="0">
                <a:latin typeface="Arial MT"/>
                <a:cs typeface="Arial MT"/>
              </a:rPr>
              <a:t>.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35227" y="4601336"/>
            <a:ext cx="15684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Arial MT"/>
                <a:cs typeface="Arial MT"/>
              </a:rPr>
              <a:t>X.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35227" y="4952466"/>
            <a:ext cx="290195" cy="767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0600"/>
              </a:lnSpc>
              <a:spcBef>
                <a:spcPts val="100"/>
              </a:spcBef>
            </a:pPr>
            <a:r>
              <a:rPr sz="1100" dirty="0">
                <a:latin typeface="Arial MT"/>
                <a:cs typeface="Arial MT"/>
              </a:rPr>
              <a:t>XI. 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XII. 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XIII. </a:t>
            </a:r>
            <a:r>
              <a:rPr sz="1100" spc="-29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X</a:t>
            </a:r>
            <a:r>
              <a:rPr sz="1100" dirty="0">
                <a:latin typeface="Arial MT"/>
                <a:cs typeface="Arial MT"/>
              </a:rPr>
              <a:t>I</a:t>
            </a:r>
            <a:r>
              <a:rPr sz="1100" spc="-5" dirty="0">
                <a:latin typeface="Arial MT"/>
                <a:cs typeface="Arial MT"/>
              </a:rPr>
              <a:t>V</a:t>
            </a:r>
            <a:r>
              <a:rPr sz="1100" dirty="0">
                <a:latin typeface="Arial MT"/>
                <a:cs typeface="Arial MT"/>
              </a:rPr>
              <a:t>.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92682" y="1998319"/>
            <a:ext cx="7959725" cy="3721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485265">
              <a:lnSpc>
                <a:spcPct val="110000"/>
              </a:lnSpc>
              <a:spcBef>
                <a:spcPts val="100"/>
              </a:spcBef>
            </a:pPr>
            <a:r>
              <a:rPr sz="1100" spc="-5" dirty="0">
                <a:latin typeface="Arial MT"/>
                <a:cs typeface="Arial MT"/>
              </a:rPr>
              <a:t>Dar</a:t>
            </a:r>
            <a:r>
              <a:rPr sz="1100" spc="2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seguimiento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las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diversas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solicitudes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planteadas</a:t>
            </a:r>
            <a:r>
              <a:rPr sz="1100" spc="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por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los</a:t>
            </a:r>
            <a:r>
              <a:rPr sz="1100" spc="2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partidos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políticos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o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agrupaciones</a:t>
            </a:r>
            <a:r>
              <a:rPr sz="1100" spc="2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políticas; </a:t>
            </a:r>
            <a:r>
              <a:rPr sz="1100" spc="-29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Vigilar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el</a:t>
            </a:r>
            <a:r>
              <a:rPr sz="1100" spc="-5" dirty="0">
                <a:latin typeface="Arial MT"/>
                <a:cs typeface="Arial MT"/>
              </a:rPr>
              <a:t> cumplimiento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de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las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prerrogativas</a:t>
            </a:r>
            <a:r>
              <a:rPr sz="1100" dirty="0">
                <a:latin typeface="Arial MT"/>
                <a:cs typeface="Arial MT"/>
              </a:rPr>
              <a:t> a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los partidos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políticos;</a:t>
            </a:r>
            <a:endParaRPr sz="11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00" spc="-5" dirty="0">
                <a:latin typeface="Arial MT"/>
                <a:cs typeface="Arial MT"/>
              </a:rPr>
              <a:t>Vigilar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el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cálculo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del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financiamiento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público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para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los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partidos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políticos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o </a:t>
            </a:r>
            <a:r>
              <a:rPr sz="1100" spc="-5" dirty="0">
                <a:latin typeface="Arial MT"/>
                <a:cs typeface="Arial MT"/>
              </a:rPr>
              <a:t>coaliciones;</a:t>
            </a:r>
            <a:endParaRPr sz="11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100" spc="-5" dirty="0">
                <a:latin typeface="Arial MT"/>
                <a:cs typeface="Arial MT"/>
              </a:rPr>
              <a:t>Diseñar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un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programa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promoción</a:t>
            </a:r>
            <a:r>
              <a:rPr sz="1100" spc="-5" dirty="0">
                <a:latin typeface="Arial MT"/>
                <a:cs typeface="Arial MT"/>
              </a:rPr>
              <a:t> del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voto</a:t>
            </a:r>
            <a:r>
              <a:rPr sz="1100" spc="-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y de</a:t>
            </a:r>
            <a:r>
              <a:rPr sz="1100" spc="-5" dirty="0">
                <a:latin typeface="Arial MT"/>
                <a:cs typeface="Arial MT"/>
              </a:rPr>
              <a:t> difusión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cultura política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y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</a:t>
            </a:r>
            <a:r>
              <a:rPr sz="1100" spc="2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educación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cívica;</a:t>
            </a:r>
            <a:endParaRPr sz="1100">
              <a:latin typeface="Arial MT"/>
              <a:cs typeface="Arial MT"/>
            </a:endParaRPr>
          </a:p>
          <a:p>
            <a:pPr marL="12700" marR="10160">
              <a:lnSpc>
                <a:spcPct val="110000"/>
              </a:lnSpc>
            </a:pPr>
            <a:r>
              <a:rPr sz="1100" spc="-5" dirty="0">
                <a:latin typeface="Arial MT"/>
                <a:cs typeface="Arial MT"/>
              </a:rPr>
              <a:t>Establecer</a:t>
            </a:r>
            <a:r>
              <a:rPr sz="1100" spc="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los</a:t>
            </a:r>
            <a:r>
              <a:rPr sz="1100" spc="9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vínculos</a:t>
            </a:r>
            <a:r>
              <a:rPr sz="1100" spc="8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con</a:t>
            </a:r>
            <a:r>
              <a:rPr sz="1100" spc="9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diversas</a:t>
            </a:r>
            <a:r>
              <a:rPr sz="1100" spc="9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instituciones</a:t>
            </a:r>
            <a:r>
              <a:rPr sz="1100" spc="9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para</a:t>
            </a:r>
            <a:r>
              <a:rPr sz="1100" spc="9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</a:t>
            </a:r>
            <a:r>
              <a:rPr sz="1100" spc="9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implementación</a:t>
            </a:r>
            <a:r>
              <a:rPr sz="1100" spc="9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conjunta</a:t>
            </a:r>
            <a:r>
              <a:rPr sz="1100" spc="9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9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los</a:t>
            </a:r>
            <a:r>
              <a:rPr sz="1100" spc="9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programas</a:t>
            </a:r>
            <a:r>
              <a:rPr sz="1100" spc="10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9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difusión</a:t>
            </a:r>
            <a:r>
              <a:rPr sz="1100" spc="9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9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</a:t>
            </a:r>
            <a:r>
              <a:rPr sz="1100" spc="9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cultura </a:t>
            </a:r>
            <a:r>
              <a:rPr sz="1100" spc="-29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política-democrática</a:t>
            </a:r>
            <a:r>
              <a:rPr sz="1100" dirty="0">
                <a:latin typeface="Arial MT"/>
                <a:cs typeface="Arial MT"/>
              </a:rPr>
              <a:t> y</a:t>
            </a:r>
            <a:r>
              <a:rPr sz="1100" spc="-5" dirty="0">
                <a:latin typeface="Arial MT"/>
                <a:cs typeface="Arial MT"/>
              </a:rPr>
              <a:t> educación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cívica;</a:t>
            </a:r>
            <a:endParaRPr sz="1100">
              <a:latin typeface="Arial MT"/>
              <a:cs typeface="Arial MT"/>
            </a:endParaRPr>
          </a:p>
          <a:p>
            <a:pPr marL="12700" marR="6350">
              <a:lnSpc>
                <a:spcPct val="110000"/>
              </a:lnSpc>
            </a:pPr>
            <a:r>
              <a:rPr sz="1100" dirty="0">
                <a:latin typeface="Arial MT"/>
                <a:cs typeface="Arial MT"/>
              </a:rPr>
              <a:t>Formular</a:t>
            </a:r>
            <a:r>
              <a:rPr sz="1100" spc="6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recomendaciones</a:t>
            </a:r>
            <a:r>
              <a:rPr sz="1100" spc="8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y</a:t>
            </a:r>
            <a:r>
              <a:rPr sz="1100" spc="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sugerir</a:t>
            </a:r>
            <a:r>
              <a:rPr sz="1100" spc="6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directrices</a:t>
            </a:r>
            <a:r>
              <a:rPr sz="1100" spc="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</a:t>
            </a:r>
            <a:r>
              <a:rPr sz="1100" spc="7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</a:t>
            </a:r>
            <a:r>
              <a:rPr sz="1100" spc="7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Dirección</a:t>
            </a:r>
            <a:r>
              <a:rPr sz="1100" spc="9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Ejecutiva</a:t>
            </a:r>
            <a:r>
              <a:rPr sz="1100" spc="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7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Organización</a:t>
            </a:r>
            <a:r>
              <a:rPr sz="1100" spc="7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Electoral</a:t>
            </a:r>
            <a:r>
              <a:rPr sz="1100" spc="6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y</a:t>
            </a:r>
            <a:r>
              <a:rPr sz="1100" spc="8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Educación</a:t>
            </a:r>
            <a:r>
              <a:rPr sz="1100" spc="7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Cívica,</a:t>
            </a:r>
            <a:r>
              <a:rPr sz="1100" spc="7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para</a:t>
            </a:r>
            <a:r>
              <a:rPr sz="1100" spc="7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el </a:t>
            </a:r>
            <a:r>
              <a:rPr sz="1100" spc="-29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cumplimiento</a:t>
            </a:r>
            <a:r>
              <a:rPr sz="1100" dirty="0">
                <a:latin typeface="Arial MT"/>
                <a:cs typeface="Arial MT"/>
              </a:rPr>
              <a:t> del</a:t>
            </a:r>
            <a:r>
              <a:rPr sz="1100" spc="-1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plan</a:t>
            </a:r>
            <a:r>
              <a:rPr sz="1100" dirty="0">
                <a:latin typeface="Arial MT"/>
                <a:cs typeface="Arial MT"/>
              </a:rPr>
              <a:t> de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trabajo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 </a:t>
            </a:r>
            <a:r>
              <a:rPr sz="1100" spc="-5" dirty="0">
                <a:latin typeface="Arial MT"/>
                <a:cs typeface="Arial MT"/>
              </a:rPr>
              <a:t>la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Comisión;</a:t>
            </a:r>
            <a:endParaRPr sz="1100">
              <a:latin typeface="Arial MT"/>
              <a:cs typeface="Arial MT"/>
            </a:endParaRPr>
          </a:p>
          <a:p>
            <a:pPr marL="12700" marR="9525">
              <a:lnSpc>
                <a:spcPct val="110000"/>
              </a:lnSpc>
              <a:spcBef>
                <a:spcPts val="15"/>
              </a:spcBef>
            </a:pPr>
            <a:r>
              <a:rPr sz="1100" dirty="0">
                <a:latin typeface="Arial MT"/>
                <a:cs typeface="Arial MT"/>
              </a:rPr>
              <a:t>Proponer</a:t>
            </a:r>
            <a:r>
              <a:rPr sz="1100" spc="1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al</a:t>
            </a:r>
            <a:r>
              <a:rPr sz="1100" spc="14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Consejo,</a:t>
            </a:r>
            <a:r>
              <a:rPr sz="1100" spc="15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políticas</a:t>
            </a:r>
            <a:r>
              <a:rPr sz="1100" spc="1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y</a:t>
            </a:r>
            <a:r>
              <a:rPr sz="1100" spc="14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programas</a:t>
            </a:r>
            <a:r>
              <a:rPr sz="1100" spc="15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generales</a:t>
            </a:r>
            <a:r>
              <a:rPr sz="1100" spc="1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en</a:t>
            </a:r>
            <a:r>
              <a:rPr sz="1100" spc="14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materia</a:t>
            </a:r>
            <a:r>
              <a:rPr sz="1100" spc="1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14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organización</a:t>
            </a:r>
            <a:r>
              <a:rPr sz="1100" spc="14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electoral,</a:t>
            </a:r>
            <a:r>
              <a:rPr sz="1100" spc="15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educación</a:t>
            </a:r>
            <a:r>
              <a:rPr sz="1100" spc="14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cívica</a:t>
            </a:r>
            <a:r>
              <a:rPr sz="1100" spc="1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o</a:t>
            </a:r>
            <a:r>
              <a:rPr sz="1100" spc="14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participación </a:t>
            </a:r>
            <a:r>
              <a:rPr sz="1100" spc="-29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ciudadana;</a:t>
            </a:r>
            <a:endParaRPr sz="1100">
              <a:latin typeface="Arial MT"/>
              <a:cs typeface="Arial MT"/>
            </a:endParaRPr>
          </a:p>
          <a:p>
            <a:pPr marL="12700" marR="9525">
              <a:lnSpc>
                <a:spcPts val="1450"/>
              </a:lnSpc>
              <a:spcBef>
                <a:spcPts val="70"/>
              </a:spcBef>
            </a:pPr>
            <a:r>
              <a:rPr sz="1100" spc="-5" dirty="0">
                <a:latin typeface="Arial MT"/>
                <a:cs typeface="Arial MT"/>
              </a:rPr>
              <a:t>Dar</a:t>
            </a:r>
            <a:r>
              <a:rPr sz="1100" spc="22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seguimiento</a:t>
            </a:r>
            <a:r>
              <a:rPr sz="1100" spc="22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</a:t>
            </a:r>
            <a:r>
              <a:rPr sz="1100" spc="21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las</a:t>
            </a:r>
            <a:r>
              <a:rPr sz="1100" spc="21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peticiones</a:t>
            </a:r>
            <a:r>
              <a:rPr sz="1100" spc="22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22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cualquier</a:t>
            </a:r>
            <a:r>
              <a:rPr sz="1100" spc="2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mecanismo</a:t>
            </a:r>
            <a:r>
              <a:rPr sz="1100" spc="2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22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participación</a:t>
            </a:r>
            <a:r>
              <a:rPr sz="1100" spc="22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ciudadana</a:t>
            </a:r>
            <a:r>
              <a:rPr sz="1100" spc="22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y</a:t>
            </a:r>
            <a:r>
              <a:rPr sz="1100" spc="2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225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los</a:t>
            </a:r>
            <a:r>
              <a:rPr sz="1100" spc="229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órganos</a:t>
            </a:r>
            <a:r>
              <a:rPr sz="1100" spc="2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2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representación </a:t>
            </a:r>
            <a:r>
              <a:rPr sz="1100" spc="-29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ciudadana;</a:t>
            </a:r>
            <a:endParaRPr sz="1100">
              <a:latin typeface="Arial MT"/>
              <a:cs typeface="Arial MT"/>
            </a:endParaRPr>
          </a:p>
          <a:p>
            <a:pPr marL="12700" marR="10160">
              <a:lnSpc>
                <a:spcPts val="1450"/>
              </a:lnSpc>
              <a:spcBef>
                <a:spcPts val="20"/>
              </a:spcBef>
            </a:pPr>
            <a:r>
              <a:rPr sz="1100" dirty="0">
                <a:latin typeface="Arial MT"/>
                <a:cs typeface="Arial MT"/>
              </a:rPr>
              <a:t>Proponer</a:t>
            </a:r>
            <a:r>
              <a:rPr sz="1100" spc="26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directrices</a:t>
            </a:r>
            <a:r>
              <a:rPr sz="1100" spc="25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generales</a:t>
            </a:r>
            <a:r>
              <a:rPr sz="1100" spc="2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para</a:t>
            </a:r>
            <a:r>
              <a:rPr sz="1100" spc="26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</a:t>
            </a:r>
            <a:r>
              <a:rPr sz="1100" spc="26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elaboración</a:t>
            </a:r>
            <a:r>
              <a:rPr sz="1100" spc="2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2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programas</a:t>
            </a:r>
            <a:r>
              <a:rPr sz="1100" spc="2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en</a:t>
            </a:r>
            <a:r>
              <a:rPr sz="1100" spc="24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materia</a:t>
            </a:r>
            <a:r>
              <a:rPr sz="1100" spc="2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26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participación</a:t>
            </a:r>
            <a:r>
              <a:rPr sz="1100" spc="26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ciudadana</a:t>
            </a:r>
            <a:r>
              <a:rPr sz="1100" spc="2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en</a:t>
            </a:r>
            <a:r>
              <a:rPr sz="1100" spc="26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los</a:t>
            </a:r>
            <a:r>
              <a:rPr sz="1100" spc="26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procesos </a:t>
            </a:r>
            <a:r>
              <a:rPr sz="1100" spc="-29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electorales;</a:t>
            </a:r>
            <a:endParaRPr sz="1100">
              <a:latin typeface="Arial MT"/>
              <a:cs typeface="Arial MT"/>
            </a:endParaRPr>
          </a:p>
          <a:p>
            <a:pPr marL="12700" marR="5080">
              <a:lnSpc>
                <a:spcPts val="1450"/>
              </a:lnSpc>
              <a:spcBef>
                <a:spcPts val="5"/>
              </a:spcBef>
            </a:pPr>
            <a:r>
              <a:rPr sz="1100" dirty="0">
                <a:latin typeface="Arial MT"/>
                <a:cs typeface="Arial MT"/>
              </a:rPr>
              <a:t>Formular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directrices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generales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para</a:t>
            </a:r>
            <a:r>
              <a:rPr sz="1100" spc="-5" dirty="0">
                <a:latin typeface="Arial MT"/>
                <a:cs typeface="Arial MT"/>
              </a:rPr>
              <a:t> la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promoción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 </a:t>
            </a:r>
            <a:r>
              <a:rPr sz="1100" spc="-5" dirty="0">
                <a:latin typeface="Arial MT"/>
                <a:cs typeface="Arial MT"/>
              </a:rPr>
              <a:t>instrumentación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 </a:t>
            </a:r>
            <a:r>
              <a:rPr sz="1100" spc="-5" dirty="0">
                <a:latin typeface="Arial MT"/>
                <a:cs typeface="Arial MT"/>
              </a:rPr>
              <a:t>los mecanismos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participación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ciudadana,</a:t>
            </a:r>
            <a:r>
              <a:rPr sz="1100" dirty="0">
                <a:latin typeface="Arial MT"/>
                <a:cs typeface="Arial MT"/>
              </a:rPr>
              <a:t> así</a:t>
            </a:r>
            <a:r>
              <a:rPr sz="1100" spc="-5" dirty="0">
                <a:latin typeface="Arial MT"/>
                <a:cs typeface="Arial MT"/>
              </a:rPr>
              <a:t> como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 </a:t>
            </a:r>
            <a:r>
              <a:rPr sz="1100" spc="-29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los</a:t>
            </a:r>
            <a:r>
              <a:rPr sz="1100" dirty="0">
                <a:latin typeface="Arial MT"/>
                <a:cs typeface="Arial MT"/>
              </a:rPr>
              <a:t> órganos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representación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ciudadana;</a:t>
            </a:r>
            <a:endParaRPr sz="11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100" dirty="0">
                <a:latin typeface="Arial MT"/>
                <a:cs typeface="Arial MT"/>
              </a:rPr>
              <a:t>Proponer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al</a:t>
            </a:r>
            <a:r>
              <a:rPr sz="1100" spc="-5" dirty="0">
                <a:latin typeface="Arial MT"/>
                <a:cs typeface="Arial MT"/>
              </a:rPr>
              <a:t> Consejo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adecuaciones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al marco normativo</a:t>
            </a:r>
            <a:r>
              <a:rPr sz="1100" spc="-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en </a:t>
            </a:r>
            <a:r>
              <a:rPr sz="1100" spc="-5" dirty="0">
                <a:latin typeface="Arial MT"/>
                <a:cs typeface="Arial MT"/>
              </a:rPr>
              <a:t>función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</a:t>
            </a:r>
            <a:r>
              <a:rPr sz="1100" spc="-5" dirty="0">
                <a:latin typeface="Arial MT"/>
                <a:cs typeface="Arial MT"/>
              </a:rPr>
              <a:t> las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atribuciones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que</a:t>
            </a:r>
            <a:r>
              <a:rPr sz="1100" spc="-5" dirty="0">
                <a:latin typeface="Arial MT"/>
                <a:cs typeface="Arial MT"/>
              </a:rPr>
              <a:t> le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confiere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la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ley;</a:t>
            </a:r>
            <a:endParaRPr sz="1100">
              <a:latin typeface="Arial MT"/>
              <a:cs typeface="Arial MT"/>
            </a:endParaRPr>
          </a:p>
          <a:p>
            <a:pPr marL="12700" marR="273050">
              <a:lnSpc>
                <a:spcPct val="110000"/>
              </a:lnSpc>
              <a:spcBef>
                <a:spcPts val="15"/>
              </a:spcBef>
            </a:pPr>
            <a:r>
              <a:rPr sz="1100" dirty="0">
                <a:latin typeface="Arial MT"/>
                <a:cs typeface="Arial MT"/>
              </a:rPr>
              <a:t>Proponer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al</a:t>
            </a:r>
            <a:r>
              <a:rPr sz="1100" spc="-5" dirty="0">
                <a:latin typeface="Arial MT"/>
                <a:cs typeface="Arial MT"/>
              </a:rPr>
              <a:t> Consejo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los</a:t>
            </a:r>
            <a:r>
              <a:rPr sz="1100" dirty="0">
                <a:latin typeface="Arial MT"/>
                <a:cs typeface="Arial MT"/>
              </a:rPr>
              <a:t> procedimientos para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el</a:t>
            </a:r>
            <a:r>
              <a:rPr sz="1100" spc="-5" dirty="0">
                <a:latin typeface="Arial MT"/>
                <a:cs typeface="Arial MT"/>
              </a:rPr>
              <a:t> registro</a:t>
            </a:r>
            <a:r>
              <a:rPr sz="1100" dirty="0">
                <a:latin typeface="Arial MT"/>
                <a:cs typeface="Arial MT"/>
              </a:rPr>
              <a:t> y</a:t>
            </a:r>
            <a:r>
              <a:rPr sz="1100" spc="2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constitución</a:t>
            </a:r>
            <a:r>
              <a:rPr sz="1100" dirty="0">
                <a:latin typeface="Arial MT"/>
                <a:cs typeface="Arial MT"/>
              </a:rPr>
              <a:t> de </a:t>
            </a:r>
            <a:r>
              <a:rPr sz="1100" spc="-5" dirty="0">
                <a:latin typeface="Arial MT"/>
                <a:cs typeface="Arial MT"/>
              </a:rPr>
              <a:t>agrupaciones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políticas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o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particos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políticos</a:t>
            </a:r>
            <a:r>
              <a:rPr sz="1100" dirty="0">
                <a:latin typeface="Arial MT"/>
                <a:cs typeface="Arial MT"/>
              </a:rPr>
              <a:t> locales; </a:t>
            </a:r>
            <a:r>
              <a:rPr sz="1100" spc="-29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Dar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seguimiento </a:t>
            </a:r>
            <a:r>
              <a:rPr sz="1100" dirty="0">
                <a:latin typeface="Arial MT"/>
                <a:cs typeface="Arial MT"/>
              </a:rPr>
              <a:t>a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elaboración de</a:t>
            </a:r>
            <a:r>
              <a:rPr sz="1100" spc="-5" dirty="0">
                <a:latin typeface="Arial MT"/>
                <a:cs typeface="Arial MT"/>
              </a:rPr>
              <a:t> contenidos</a:t>
            </a:r>
            <a:r>
              <a:rPr sz="1100" spc="-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 </a:t>
            </a:r>
            <a:r>
              <a:rPr sz="1100" spc="-5" dirty="0">
                <a:latin typeface="Arial MT"/>
                <a:cs typeface="Arial MT"/>
              </a:rPr>
              <a:t>los materiales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didácticos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para</a:t>
            </a:r>
            <a:r>
              <a:rPr sz="1100" spc="-5" dirty="0">
                <a:latin typeface="Arial MT"/>
                <a:cs typeface="Arial MT"/>
              </a:rPr>
              <a:t> la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capacitación;</a:t>
            </a:r>
            <a:r>
              <a:rPr sz="1100" dirty="0">
                <a:latin typeface="Arial MT"/>
                <a:cs typeface="Arial MT"/>
              </a:rPr>
              <a:t> y</a:t>
            </a:r>
            <a:endParaRPr sz="11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z="1100" dirty="0">
                <a:latin typeface="Arial MT"/>
                <a:cs typeface="Arial MT"/>
              </a:rPr>
              <a:t>Las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demás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que </a:t>
            </a:r>
            <a:r>
              <a:rPr sz="1100" spc="-5" dirty="0">
                <a:latin typeface="Arial MT"/>
                <a:cs typeface="Arial MT"/>
              </a:rPr>
              <a:t>establezcan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las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disposiciones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legales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o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determine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el </a:t>
            </a:r>
            <a:r>
              <a:rPr sz="1100" spc="-5" dirty="0">
                <a:latin typeface="Arial MT"/>
                <a:cs typeface="Arial MT"/>
              </a:rPr>
              <a:t>Consejo.</a:t>
            </a:r>
            <a:endParaRPr sz="1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1065021"/>
            <a:ext cx="8647430" cy="5141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Arial"/>
                <a:cs typeface="Arial"/>
              </a:rPr>
              <a:t>LÍNEAS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DE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ACCIÓN.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latin typeface="Arial MT"/>
                <a:cs typeface="Arial MT"/>
              </a:rPr>
              <a:t>La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COEYEC,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en</a:t>
            </a:r>
            <a:r>
              <a:rPr sz="1100" spc="-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el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ámbito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su</a:t>
            </a:r>
            <a:r>
              <a:rPr sz="1100" spc="-5" dirty="0">
                <a:latin typeface="Arial MT"/>
                <a:cs typeface="Arial MT"/>
              </a:rPr>
              <a:t> competencia,</a:t>
            </a:r>
            <a:r>
              <a:rPr sz="1100" spc="2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atenderá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las siguientes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líneas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acción: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50">
              <a:latin typeface="Arial MT"/>
              <a:cs typeface="Arial MT"/>
            </a:endParaRPr>
          </a:p>
          <a:p>
            <a:pPr marL="469900" indent="-229235">
              <a:lnSpc>
                <a:spcPct val="100000"/>
              </a:lnSpc>
              <a:buAutoNum type="arabicPeriod"/>
              <a:tabLst>
                <a:tab pos="470534" algn="l"/>
              </a:tabLst>
            </a:pPr>
            <a:r>
              <a:rPr sz="1100" b="1" spc="-5" dirty="0">
                <a:latin typeface="Arial"/>
                <a:cs typeface="Arial"/>
              </a:rPr>
              <a:t>Fortalecimiento</a:t>
            </a:r>
            <a:r>
              <a:rPr sz="1100" b="1" spc="10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interno</a:t>
            </a:r>
            <a:r>
              <a:rPr sz="1100" b="1" spc="1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y</a:t>
            </a:r>
            <a:r>
              <a:rPr sz="1100" b="1" spc="20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colaboración</a:t>
            </a:r>
            <a:r>
              <a:rPr sz="1100" b="1" spc="10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intrainstitucional:</a:t>
            </a:r>
            <a:endParaRPr sz="1100">
              <a:latin typeface="Arial"/>
              <a:cs typeface="Arial"/>
            </a:endParaRPr>
          </a:p>
          <a:p>
            <a:pPr marL="727710" marR="6350" lvl="1" indent="-257810" algn="just">
              <a:lnSpc>
                <a:spcPct val="110000"/>
              </a:lnSpc>
              <a:buAutoNum type="arabicPeriod"/>
              <a:tabLst>
                <a:tab pos="727710" algn="l"/>
              </a:tabLst>
            </a:pPr>
            <a:r>
              <a:rPr sz="1100" spc="-5" dirty="0">
                <a:latin typeface="Arial MT"/>
                <a:cs typeface="Arial MT"/>
              </a:rPr>
              <a:t>Promover </a:t>
            </a:r>
            <a:r>
              <a:rPr sz="1100" dirty="0">
                <a:latin typeface="Arial MT"/>
                <a:cs typeface="Arial MT"/>
              </a:rPr>
              <a:t>y </a:t>
            </a:r>
            <a:r>
              <a:rPr sz="1100" spc="-5" dirty="0">
                <a:latin typeface="Arial MT"/>
                <a:cs typeface="Arial MT"/>
              </a:rPr>
              <a:t>coadyuvar </a:t>
            </a:r>
            <a:r>
              <a:rPr sz="1100" dirty="0">
                <a:latin typeface="Arial MT"/>
                <a:cs typeface="Arial MT"/>
              </a:rPr>
              <a:t>al </a:t>
            </a:r>
            <a:r>
              <a:rPr sz="1100" spc="-5" dirty="0">
                <a:latin typeface="Arial MT"/>
                <a:cs typeface="Arial MT"/>
              </a:rPr>
              <a:t>fortalecimiento institucional </a:t>
            </a:r>
            <a:r>
              <a:rPr sz="1100" dirty="0">
                <a:latin typeface="Arial MT"/>
                <a:cs typeface="Arial MT"/>
              </a:rPr>
              <a:t>para </a:t>
            </a:r>
            <a:r>
              <a:rPr sz="1100" spc="-5" dirty="0">
                <a:latin typeface="Arial MT"/>
                <a:cs typeface="Arial MT"/>
              </a:rPr>
              <a:t>mejorar la comunicación </a:t>
            </a:r>
            <a:r>
              <a:rPr sz="1100" dirty="0">
                <a:latin typeface="Arial MT"/>
                <a:cs typeface="Arial MT"/>
              </a:rPr>
              <a:t>y </a:t>
            </a:r>
            <a:r>
              <a:rPr sz="1100" spc="-5" dirty="0">
                <a:latin typeface="Arial MT"/>
                <a:cs typeface="Arial MT"/>
              </a:rPr>
              <a:t>colaboración </a:t>
            </a:r>
            <a:r>
              <a:rPr sz="1100" dirty="0">
                <a:latin typeface="Arial MT"/>
                <a:cs typeface="Arial MT"/>
              </a:rPr>
              <a:t>de </a:t>
            </a:r>
            <a:r>
              <a:rPr sz="1100" spc="-5" dirty="0">
                <a:latin typeface="Arial MT"/>
                <a:cs typeface="Arial MT"/>
              </a:rPr>
              <a:t>las distintas áreas del 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Instituto</a:t>
            </a:r>
            <a:r>
              <a:rPr sz="1100" spc="4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para</a:t>
            </a:r>
            <a:r>
              <a:rPr sz="1100" spc="4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</a:t>
            </a:r>
            <a:r>
              <a:rPr sz="1100" spc="4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eficiente</a:t>
            </a:r>
            <a:r>
              <a:rPr sz="1100" spc="2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implementación</a:t>
            </a:r>
            <a:r>
              <a:rPr sz="1100" spc="4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4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programas</a:t>
            </a:r>
            <a:r>
              <a:rPr sz="1100" spc="3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y</a:t>
            </a:r>
            <a:r>
              <a:rPr sz="1100" spc="4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proyectos</a:t>
            </a:r>
            <a:r>
              <a:rPr sz="1100" spc="3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4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organización</a:t>
            </a:r>
            <a:r>
              <a:rPr sz="1100" spc="4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y</a:t>
            </a:r>
            <a:r>
              <a:rPr sz="1100" spc="4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capacitación</a:t>
            </a:r>
            <a:r>
              <a:rPr sz="1100" spc="4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electoral,</a:t>
            </a:r>
            <a:r>
              <a:rPr sz="1100" spc="5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educación</a:t>
            </a:r>
            <a:r>
              <a:rPr sz="1100" spc="4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cívica,</a:t>
            </a:r>
            <a:endParaRPr sz="1100">
              <a:latin typeface="Arial MT"/>
              <a:cs typeface="Arial MT"/>
            </a:endParaRPr>
          </a:p>
          <a:p>
            <a:pPr marL="727710" algn="just">
              <a:lnSpc>
                <a:spcPct val="100000"/>
              </a:lnSpc>
              <a:spcBef>
                <a:spcPts val="150"/>
              </a:spcBef>
            </a:pPr>
            <a:r>
              <a:rPr sz="1100" dirty="0">
                <a:latin typeface="Arial MT"/>
                <a:cs typeface="Arial MT"/>
              </a:rPr>
              <a:t>cultura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democrática,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participación</a:t>
            </a:r>
            <a:r>
              <a:rPr sz="1100" spc="2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ciudadana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y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construcción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ciudadanía.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Arial MT"/>
              <a:cs typeface="Arial MT"/>
            </a:endParaRPr>
          </a:p>
          <a:p>
            <a:pPr marL="469900" indent="-229235">
              <a:lnSpc>
                <a:spcPct val="100000"/>
              </a:lnSpc>
              <a:buAutoNum type="arabicPeriod" startAt="2"/>
              <a:tabLst>
                <a:tab pos="470534" algn="l"/>
              </a:tabLst>
            </a:pPr>
            <a:r>
              <a:rPr sz="1100" b="1" dirty="0">
                <a:latin typeface="Arial"/>
                <a:cs typeface="Arial"/>
              </a:rPr>
              <a:t>Colaboración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interinstitucional:</a:t>
            </a:r>
            <a:endParaRPr sz="1100">
              <a:latin typeface="Arial"/>
              <a:cs typeface="Arial"/>
            </a:endParaRPr>
          </a:p>
          <a:p>
            <a:pPr marL="727710" marR="8255" lvl="1" indent="-257810" algn="just">
              <a:lnSpc>
                <a:spcPct val="110000"/>
              </a:lnSpc>
              <a:spcBef>
                <a:spcPts val="10"/>
              </a:spcBef>
              <a:buAutoNum type="arabicPeriod"/>
              <a:tabLst>
                <a:tab pos="727710" algn="l"/>
              </a:tabLst>
            </a:pPr>
            <a:r>
              <a:rPr sz="1100" spc="-5" dirty="0">
                <a:latin typeface="Arial MT"/>
                <a:cs typeface="Arial MT"/>
              </a:rPr>
              <a:t>Promover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alianzas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institucionales</a:t>
            </a:r>
            <a:r>
              <a:rPr sz="1100" dirty="0">
                <a:latin typeface="Arial MT"/>
                <a:cs typeface="Arial MT"/>
              </a:rPr>
              <a:t> con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organismos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académicos,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organizaciones</a:t>
            </a:r>
            <a:r>
              <a:rPr sz="1100" dirty="0">
                <a:latin typeface="Arial MT"/>
                <a:cs typeface="Arial MT"/>
              </a:rPr>
              <a:t> de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</a:t>
            </a:r>
            <a:r>
              <a:rPr sz="1100" dirty="0">
                <a:latin typeface="Arial MT"/>
                <a:cs typeface="Arial MT"/>
              </a:rPr>
              <a:t> sociedad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civil,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partidos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políticos, </a:t>
            </a:r>
            <a:r>
              <a:rPr sz="1100" dirty="0">
                <a:latin typeface="Arial MT"/>
                <a:cs typeface="Arial MT"/>
              </a:rPr>
              <a:t> organismos</a:t>
            </a:r>
            <a:r>
              <a:rPr sz="1100" spc="4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internacionales</a:t>
            </a:r>
            <a:r>
              <a:rPr sz="1100" spc="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</a:t>
            </a:r>
            <a:r>
              <a:rPr sz="1100" spc="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instituciones</a:t>
            </a:r>
            <a:r>
              <a:rPr sz="1100" spc="5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gubernamentales</a:t>
            </a:r>
            <a:r>
              <a:rPr sz="1100" spc="4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para</a:t>
            </a:r>
            <a:r>
              <a:rPr sz="1100" spc="5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fortalecer</a:t>
            </a:r>
            <a:r>
              <a:rPr sz="1100" spc="5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los</a:t>
            </a:r>
            <a:r>
              <a:rPr sz="1100" spc="4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planes,</a:t>
            </a:r>
            <a:r>
              <a:rPr sz="1100" spc="5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programas</a:t>
            </a:r>
            <a:r>
              <a:rPr sz="1100" spc="3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y</a:t>
            </a:r>
            <a:r>
              <a:rPr sz="1100" spc="5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proyectos</a:t>
            </a:r>
            <a:r>
              <a:rPr sz="1100" spc="4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encaminados</a:t>
            </a:r>
            <a:r>
              <a:rPr sz="1100" spc="4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 </a:t>
            </a:r>
            <a:r>
              <a:rPr sz="1100" spc="-29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</a:t>
            </a:r>
            <a:r>
              <a:rPr sz="1100" spc="-3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construcción</a:t>
            </a:r>
            <a:r>
              <a:rPr sz="1100" spc="-3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ciudadanía</a:t>
            </a:r>
            <a:r>
              <a:rPr sz="1100" spc="-2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instrumentación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de</a:t>
            </a:r>
            <a:r>
              <a:rPr sz="1100" spc="-3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políticas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públicas</a:t>
            </a:r>
            <a:r>
              <a:rPr sz="1100" spc="-3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que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favorezcan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el</a:t>
            </a:r>
            <a:r>
              <a:rPr sz="1100" spc="-3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empoderamiento</a:t>
            </a:r>
            <a:r>
              <a:rPr sz="1100" spc="-3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las</a:t>
            </a:r>
            <a:r>
              <a:rPr sz="1100" spc="-3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y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los</a:t>
            </a:r>
            <a:r>
              <a:rPr sz="1100" spc="-3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ciudadanos </a:t>
            </a:r>
            <a:r>
              <a:rPr sz="1100" spc="-29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como</a:t>
            </a:r>
            <a:r>
              <a:rPr sz="1100" spc="-1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titulares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 </a:t>
            </a:r>
            <a:r>
              <a:rPr sz="1100" spc="-5" dirty="0">
                <a:latin typeface="Arial MT"/>
                <a:cs typeface="Arial MT"/>
              </a:rPr>
              <a:t>derechos.</a:t>
            </a:r>
            <a:endParaRPr sz="1100">
              <a:latin typeface="Arial MT"/>
              <a:cs typeface="Arial MT"/>
            </a:endParaRPr>
          </a:p>
          <a:p>
            <a:pPr marL="727710" lvl="1" indent="-257810" algn="just">
              <a:lnSpc>
                <a:spcPct val="100000"/>
              </a:lnSpc>
              <a:spcBef>
                <a:spcPts val="135"/>
              </a:spcBef>
              <a:buAutoNum type="arabicPeriod"/>
              <a:tabLst>
                <a:tab pos="727710" algn="l"/>
              </a:tabLst>
            </a:pPr>
            <a:r>
              <a:rPr sz="1100" dirty="0">
                <a:latin typeface="Arial MT"/>
                <a:cs typeface="Arial MT"/>
              </a:rPr>
              <a:t>Impulsar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y</a:t>
            </a:r>
            <a:r>
              <a:rPr sz="1100" spc="2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coadyuvar</a:t>
            </a:r>
            <a:r>
              <a:rPr sz="1100" spc="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en </a:t>
            </a:r>
            <a:r>
              <a:rPr sz="1100" spc="-5" dirty="0">
                <a:latin typeface="Arial MT"/>
                <a:cs typeface="Arial MT"/>
              </a:rPr>
              <a:t>la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organización</a:t>
            </a:r>
            <a:r>
              <a:rPr sz="1100" spc="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diplomados,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cursos,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talleres,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conferencias,</a:t>
            </a:r>
            <a:r>
              <a:rPr sz="1100" spc="2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conversatorios,</a:t>
            </a:r>
            <a:r>
              <a:rPr sz="1100" spc="2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charlas,</a:t>
            </a:r>
            <a:r>
              <a:rPr sz="1100" spc="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entre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otros,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con</a:t>
            </a:r>
            <a:endParaRPr sz="1100">
              <a:latin typeface="Arial MT"/>
              <a:cs typeface="Arial MT"/>
            </a:endParaRPr>
          </a:p>
          <a:p>
            <a:pPr marL="727710" marR="5715" algn="just">
              <a:lnSpc>
                <a:spcPct val="110100"/>
              </a:lnSpc>
              <a:spcBef>
                <a:spcPts val="10"/>
              </a:spcBef>
            </a:pPr>
            <a:r>
              <a:rPr sz="1100" dirty="0">
                <a:latin typeface="Arial MT"/>
                <a:cs typeface="Arial MT"/>
              </a:rPr>
              <a:t>instituciones </a:t>
            </a:r>
            <a:r>
              <a:rPr sz="1100" spc="-5" dirty="0">
                <a:latin typeface="Arial MT"/>
                <a:cs typeface="Arial MT"/>
              </a:rPr>
              <a:t>gubernamentales, partidos políticos </a:t>
            </a:r>
            <a:r>
              <a:rPr sz="1100" dirty="0">
                <a:latin typeface="Arial MT"/>
                <a:cs typeface="Arial MT"/>
              </a:rPr>
              <a:t>y organizaciones de </a:t>
            </a:r>
            <a:r>
              <a:rPr sz="1100" spc="-5" dirty="0">
                <a:latin typeface="Arial MT"/>
                <a:cs typeface="Arial MT"/>
              </a:rPr>
              <a:t>la </a:t>
            </a:r>
            <a:r>
              <a:rPr sz="1100" dirty="0">
                <a:latin typeface="Arial MT"/>
                <a:cs typeface="Arial MT"/>
              </a:rPr>
              <a:t>sociedad </a:t>
            </a:r>
            <a:r>
              <a:rPr sz="1100" spc="-5" dirty="0">
                <a:latin typeface="Arial MT"/>
                <a:cs typeface="Arial MT"/>
              </a:rPr>
              <a:t>civil, relacionados </a:t>
            </a:r>
            <a:r>
              <a:rPr sz="1100" dirty="0">
                <a:latin typeface="Arial MT"/>
                <a:cs typeface="Arial MT"/>
              </a:rPr>
              <a:t>con </a:t>
            </a:r>
            <a:r>
              <a:rPr sz="1100" spc="-5" dirty="0">
                <a:latin typeface="Arial MT"/>
                <a:cs typeface="Arial MT"/>
              </a:rPr>
              <a:t>la materia político 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electoral,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educación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cívica,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cultura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democrática,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participación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ciudadana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y</a:t>
            </a:r>
            <a:r>
              <a:rPr sz="1100" spc="-5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construcción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ciudadanía;</a:t>
            </a:r>
            <a:r>
              <a:rPr sz="1100" spc="-3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así</a:t>
            </a:r>
            <a:r>
              <a:rPr sz="1100" spc="-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como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dar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seguimiento </a:t>
            </a:r>
            <a:r>
              <a:rPr sz="1100" spc="-29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</a:t>
            </a:r>
            <a:r>
              <a:rPr sz="1100" spc="-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su</a:t>
            </a:r>
            <a:r>
              <a:rPr sz="1100" spc="-5" dirty="0">
                <a:latin typeface="Arial MT"/>
                <a:cs typeface="Arial MT"/>
              </a:rPr>
              <a:t> realización.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Arial MT"/>
              <a:cs typeface="Arial MT"/>
            </a:endParaRPr>
          </a:p>
          <a:p>
            <a:pPr marL="469900" indent="-229235">
              <a:lnSpc>
                <a:spcPct val="100000"/>
              </a:lnSpc>
              <a:buAutoNum type="arabicPeriod" startAt="3"/>
              <a:tabLst>
                <a:tab pos="470534" algn="l"/>
              </a:tabLst>
            </a:pPr>
            <a:r>
              <a:rPr sz="1100" b="1" dirty="0">
                <a:latin typeface="Arial"/>
                <a:cs typeface="Arial"/>
              </a:rPr>
              <a:t>Organización</a:t>
            </a:r>
            <a:r>
              <a:rPr sz="1100" b="1" spc="-4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electoral:</a:t>
            </a:r>
            <a:endParaRPr sz="1100">
              <a:latin typeface="Arial"/>
              <a:cs typeface="Arial"/>
            </a:endParaRPr>
          </a:p>
          <a:p>
            <a:pPr marL="727710" marR="5715" lvl="1" indent="-257810">
              <a:lnSpc>
                <a:spcPct val="110000"/>
              </a:lnSpc>
              <a:buAutoNum type="arabicPeriod"/>
              <a:tabLst>
                <a:tab pos="727710" algn="l"/>
              </a:tabLst>
            </a:pPr>
            <a:r>
              <a:rPr sz="1100" spc="-5" dirty="0">
                <a:latin typeface="Arial MT"/>
                <a:cs typeface="Arial MT"/>
              </a:rPr>
              <a:t>Conocer,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analizar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y</a:t>
            </a:r>
            <a:r>
              <a:rPr sz="1100" spc="-2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actualizar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en</a:t>
            </a:r>
            <a:r>
              <a:rPr sz="1100" spc="-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su</a:t>
            </a:r>
            <a:r>
              <a:rPr sz="1100" spc="-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caso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los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documentos</a:t>
            </a:r>
            <a:r>
              <a:rPr sz="1100" spc="-3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y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material</a:t>
            </a:r>
            <a:r>
              <a:rPr sz="1100" spc="-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electoral</a:t>
            </a:r>
            <a:r>
              <a:rPr sz="1100" spc="-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utilizarse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en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el</a:t>
            </a:r>
            <a:r>
              <a:rPr sz="1100" spc="-1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Proceso</a:t>
            </a:r>
            <a:r>
              <a:rPr sz="1100" spc="-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Electoral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Local</a:t>
            </a:r>
            <a:r>
              <a:rPr sz="1100" spc="-2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Ordinario </a:t>
            </a:r>
            <a:r>
              <a:rPr sz="1100" spc="-29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2023-2024, </a:t>
            </a:r>
            <a:r>
              <a:rPr sz="1100" dirty="0">
                <a:latin typeface="Arial MT"/>
                <a:cs typeface="Arial MT"/>
              </a:rPr>
              <a:t>a </a:t>
            </a:r>
            <a:r>
              <a:rPr sz="1100" spc="-5" dirty="0">
                <a:latin typeface="Arial MT"/>
                <a:cs typeface="Arial MT"/>
              </a:rPr>
              <a:t>efecto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optimizar</a:t>
            </a:r>
            <a:r>
              <a:rPr sz="1100" spc="-5" dirty="0">
                <a:latin typeface="Arial MT"/>
                <a:cs typeface="Arial MT"/>
              </a:rPr>
              <a:t> la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organización</a:t>
            </a:r>
            <a:r>
              <a:rPr sz="1100" spc="-2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electoral.</a:t>
            </a:r>
            <a:endParaRPr sz="1100">
              <a:latin typeface="Arial MT"/>
              <a:cs typeface="Arial MT"/>
            </a:endParaRPr>
          </a:p>
          <a:p>
            <a:pPr marL="727710" marR="5080" lvl="1" indent="-257810">
              <a:lnSpc>
                <a:spcPts val="1460"/>
              </a:lnSpc>
              <a:spcBef>
                <a:spcPts val="65"/>
              </a:spcBef>
              <a:buAutoNum type="arabicPeriod"/>
              <a:tabLst>
                <a:tab pos="727710" algn="l"/>
              </a:tabLst>
            </a:pPr>
            <a:r>
              <a:rPr sz="1100" dirty="0">
                <a:latin typeface="Arial MT"/>
                <a:cs typeface="Arial MT"/>
              </a:rPr>
              <a:t>Supervisar</a:t>
            </a:r>
            <a:r>
              <a:rPr sz="1100" spc="2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los</a:t>
            </a:r>
            <a:r>
              <a:rPr sz="1100" spc="19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mecanismos</a:t>
            </a:r>
            <a:r>
              <a:rPr sz="1100" spc="2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19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convocatoria,</a:t>
            </a:r>
            <a:r>
              <a:rPr sz="1100" spc="2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selección</a:t>
            </a:r>
            <a:r>
              <a:rPr sz="1100" spc="204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y</a:t>
            </a:r>
            <a:r>
              <a:rPr sz="1100" spc="2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reclutamiento</a:t>
            </a:r>
            <a:r>
              <a:rPr sz="1100" spc="19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204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las</a:t>
            </a:r>
            <a:r>
              <a:rPr sz="1100" spc="19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Vocalías</a:t>
            </a:r>
            <a:r>
              <a:rPr sz="1100" spc="19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Electorales</a:t>
            </a:r>
            <a:r>
              <a:rPr sz="1100" spc="2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Distritales,</a:t>
            </a:r>
            <a:r>
              <a:rPr sz="1100" spc="21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así</a:t>
            </a:r>
            <a:r>
              <a:rPr sz="1100" spc="2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como</a:t>
            </a:r>
            <a:r>
              <a:rPr sz="1100" spc="24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el </a:t>
            </a:r>
            <a:r>
              <a:rPr sz="1100" spc="-29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establecimiento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los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parámetros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 </a:t>
            </a:r>
            <a:r>
              <a:rPr sz="1100" spc="-5" dirty="0">
                <a:latin typeface="Arial MT"/>
                <a:cs typeface="Arial MT"/>
              </a:rPr>
              <a:t>evaluación</a:t>
            </a:r>
            <a:r>
              <a:rPr sz="1100" dirty="0">
                <a:latin typeface="Arial MT"/>
                <a:cs typeface="Arial MT"/>
              </a:rPr>
              <a:t> continua.</a:t>
            </a:r>
            <a:endParaRPr sz="1100">
              <a:latin typeface="Arial MT"/>
              <a:cs typeface="Arial MT"/>
            </a:endParaRPr>
          </a:p>
          <a:p>
            <a:pPr marL="727710" marR="7620" lvl="1" indent="-257810">
              <a:lnSpc>
                <a:spcPts val="1450"/>
              </a:lnSpc>
              <a:buAutoNum type="arabicPeriod"/>
              <a:tabLst>
                <a:tab pos="727710" algn="l"/>
              </a:tabLst>
            </a:pPr>
            <a:r>
              <a:rPr sz="1100" spc="-5" dirty="0">
                <a:latin typeface="Arial MT"/>
                <a:cs typeface="Arial MT"/>
              </a:rPr>
              <a:t>Determinar</a:t>
            </a:r>
            <a:r>
              <a:rPr sz="1100" spc="5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los</a:t>
            </a:r>
            <a:r>
              <a:rPr sz="1100" spc="6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lineamientos</a:t>
            </a:r>
            <a:r>
              <a:rPr sz="1100" spc="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para</a:t>
            </a:r>
            <a:r>
              <a:rPr sz="1100" spc="5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</a:t>
            </a:r>
            <a:r>
              <a:rPr sz="1100" spc="6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ubicación</a:t>
            </a:r>
            <a:r>
              <a:rPr sz="1100" spc="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4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inmuebles</a:t>
            </a:r>
            <a:r>
              <a:rPr sz="1100" spc="6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susceptibles</a:t>
            </a:r>
            <a:r>
              <a:rPr sz="1100" spc="4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de</a:t>
            </a:r>
            <a:r>
              <a:rPr sz="1100" spc="6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ser</a:t>
            </a:r>
            <a:r>
              <a:rPr sz="1100" spc="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sedes</a:t>
            </a:r>
            <a:r>
              <a:rPr sz="1100" spc="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5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las</a:t>
            </a:r>
            <a:r>
              <a:rPr sz="1100" spc="4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Juntas</a:t>
            </a:r>
            <a:r>
              <a:rPr sz="1100" spc="6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Electorales</a:t>
            </a:r>
            <a:r>
              <a:rPr sz="1100" spc="5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Distritales</a:t>
            </a:r>
            <a:r>
              <a:rPr sz="1100" spc="50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del </a:t>
            </a:r>
            <a:r>
              <a:rPr sz="1100" spc="-29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IEPC </a:t>
            </a:r>
            <a:r>
              <a:rPr sz="1100" dirty="0">
                <a:latin typeface="Arial MT"/>
                <a:cs typeface="Arial MT"/>
              </a:rPr>
              <a:t>Tabasco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y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supervisar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que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se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cumplan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con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estos.</a:t>
            </a:r>
            <a:endParaRPr sz="1100">
              <a:latin typeface="Arial MT"/>
              <a:cs typeface="Arial MT"/>
            </a:endParaRPr>
          </a:p>
          <a:p>
            <a:pPr marL="727710" lvl="1" indent="-257810">
              <a:lnSpc>
                <a:spcPct val="100000"/>
              </a:lnSpc>
              <a:spcBef>
                <a:spcPts val="70"/>
              </a:spcBef>
              <a:buAutoNum type="arabicPeriod"/>
              <a:tabLst>
                <a:tab pos="727710" algn="l"/>
              </a:tabLst>
            </a:pPr>
            <a:r>
              <a:rPr sz="1100" dirty="0">
                <a:latin typeface="Arial MT"/>
                <a:cs typeface="Arial MT"/>
              </a:rPr>
              <a:t>Supervisar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los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mecanismos</a:t>
            </a:r>
            <a:r>
              <a:rPr sz="1100" dirty="0">
                <a:latin typeface="Arial MT"/>
                <a:cs typeface="Arial MT"/>
              </a:rPr>
              <a:t> y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acciones de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capacitación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las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vocalías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electorales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distritales.</a:t>
            </a:r>
            <a:endParaRPr sz="1100">
              <a:latin typeface="Arial MT"/>
              <a:cs typeface="Arial MT"/>
            </a:endParaRPr>
          </a:p>
          <a:p>
            <a:pPr marL="727710" lvl="1" indent="-257810">
              <a:lnSpc>
                <a:spcPct val="100000"/>
              </a:lnSpc>
              <a:spcBef>
                <a:spcPts val="145"/>
              </a:spcBef>
              <a:buAutoNum type="arabicPeriod"/>
              <a:tabLst>
                <a:tab pos="727710" algn="l"/>
              </a:tabLst>
            </a:pPr>
            <a:r>
              <a:rPr sz="1100" dirty="0">
                <a:latin typeface="Arial MT"/>
                <a:cs typeface="Arial MT"/>
              </a:rPr>
              <a:t>Verificar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y </a:t>
            </a:r>
            <a:r>
              <a:rPr sz="1100" spc="-5" dirty="0">
                <a:latin typeface="Arial MT"/>
                <a:cs typeface="Arial MT"/>
              </a:rPr>
              <a:t>supervisar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instalación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y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correcto </a:t>
            </a:r>
            <a:r>
              <a:rPr sz="1100" spc="-5" dirty="0">
                <a:latin typeface="Arial MT"/>
                <a:cs typeface="Arial MT"/>
              </a:rPr>
              <a:t>funcionamiento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 </a:t>
            </a:r>
            <a:r>
              <a:rPr sz="1100" spc="-5" dirty="0">
                <a:latin typeface="Arial MT"/>
                <a:cs typeface="Arial MT"/>
              </a:rPr>
              <a:t>las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sedes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los</a:t>
            </a:r>
            <a:r>
              <a:rPr sz="1100" dirty="0">
                <a:latin typeface="Arial MT"/>
                <a:cs typeface="Arial MT"/>
              </a:rPr>
              <a:t> Consejos </a:t>
            </a:r>
            <a:r>
              <a:rPr sz="1100" spc="-5" dirty="0">
                <a:latin typeface="Arial MT"/>
                <a:cs typeface="Arial MT"/>
              </a:rPr>
              <a:t>Electorales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Distritales.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110" dirty="0"/>
              <a:t>7</a:t>
            </a:fld>
            <a:endParaRPr spc="-11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5227" y="1047344"/>
            <a:ext cx="8417560" cy="235775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240"/>
              </a:spcBef>
              <a:buAutoNum type="arabicPeriod" startAt="4"/>
              <a:tabLst>
                <a:tab pos="241935" algn="l"/>
              </a:tabLst>
            </a:pPr>
            <a:r>
              <a:rPr sz="1100" b="1" dirty="0">
                <a:latin typeface="Arial"/>
                <a:cs typeface="Arial"/>
              </a:rPr>
              <a:t>Educación </a:t>
            </a:r>
            <a:r>
              <a:rPr sz="1100" b="1" spc="-5" dirty="0">
                <a:latin typeface="Arial"/>
                <a:cs typeface="Arial"/>
              </a:rPr>
              <a:t>cívica</a:t>
            </a:r>
            <a:r>
              <a:rPr sz="1100" b="1" spc="-1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y</a:t>
            </a:r>
            <a:r>
              <a:rPr sz="1100" b="1" spc="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participación</a:t>
            </a:r>
            <a:r>
              <a:rPr sz="1100" b="1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ciudadana:</a:t>
            </a:r>
            <a:endParaRPr sz="1100">
              <a:latin typeface="Arial"/>
              <a:cs typeface="Arial"/>
            </a:endParaRPr>
          </a:p>
          <a:p>
            <a:pPr marL="499109" marR="7620" lvl="1" indent="-257810">
              <a:lnSpc>
                <a:spcPct val="110000"/>
              </a:lnSpc>
              <a:spcBef>
                <a:spcPts val="15"/>
              </a:spcBef>
              <a:buAutoNum type="arabicPeriod"/>
              <a:tabLst>
                <a:tab pos="499109" algn="l"/>
              </a:tabLst>
            </a:pPr>
            <a:r>
              <a:rPr sz="1100" spc="-5" dirty="0">
                <a:latin typeface="Arial MT"/>
                <a:cs typeface="Arial MT"/>
              </a:rPr>
              <a:t>Dar</a:t>
            </a:r>
            <a:r>
              <a:rPr sz="1100" spc="1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continuidad</a:t>
            </a:r>
            <a:r>
              <a:rPr sz="1100" spc="1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</a:t>
            </a:r>
            <a:r>
              <a:rPr sz="1100" spc="114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</a:t>
            </a:r>
            <a:r>
              <a:rPr sz="1100" spc="10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Ejecución</a:t>
            </a:r>
            <a:r>
              <a:rPr sz="1100" spc="1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del</a:t>
            </a:r>
            <a:r>
              <a:rPr sz="1100" spc="10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Programa</a:t>
            </a:r>
            <a:r>
              <a:rPr sz="1100" spc="1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Integral</a:t>
            </a:r>
            <a:r>
              <a:rPr sz="1100" spc="1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10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Educación</a:t>
            </a:r>
            <a:r>
              <a:rPr sz="1100" spc="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Cívica</a:t>
            </a:r>
            <a:r>
              <a:rPr sz="1100" spc="10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y</a:t>
            </a:r>
            <a:r>
              <a:rPr sz="1100" spc="1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Participación</a:t>
            </a:r>
            <a:r>
              <a:rPr sz="1100" spc="1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Ciudadana</a:t>
            </a:r>
            <a:r>
              <a:rPr sz="1100" spc="10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del</a:t>
            </a:r>
            <a:r>
              <a:rPr sz="1100" spc="1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estado</a:t>
            </a:r>
            <a:r>
              <a:rPr sz="1100" spc="9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9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Tabasco </a:t>
            </a:r>
            <a:r>
              <a:rPr sz="1100" spc="-29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vigente.</a:t>
            </a:r>
            <a:endParaRPr sz="1100">
              <a:latin typeface="Arial MT"/>
              <a:cs typeface="Arial MT"/>
            </a:endParaRPr>
          </a:p>
          <a:p>
            <a:pPr marL="499109" lvl="1" indent="-257810">
              <a:lnSpc>
                <a:spcPct val="100000"/>
              </a:lnSpc>
              <a:spcBef>
                <a:spcPts val="130"/>
              </a:spcBef>
              <a:buAutoNum type="arabicPeriod"/>
              <a:tabLst>
                <a:tab pos="499109" algn="l"/>
              </a:tabLst>
            </a:pPr>
            <a:r>
              <a:rPr sz="1100" spc="-5" dirty="0">
                <a:latin typeface="Arial MT"/>
                <a:cs typeface="Arial MT"/>
              </a:rPr>
              <a:t>Coadyuvar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 </a:t>
            </a:r>
            <a:r>
              <a:rPr sz="1100" spc="-5" dirty="0">
                <a:latin typeface="Arial MT"/>
                <a:cs typeface="Arial MT"/>
              </a:rPr>
              <a:t>la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socialización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los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resultados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del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Informe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País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2022.</a:t>
            </a:r>
            <a:endParaRPr sz="110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Font typeface="Arial MT"/>
              <a:buAutoNum type="arabicPeriod"/>
            </a:pPr>
            <a:endParaRPr sz="1200">
              <a:latin typeface="Arial MT"/>
              <a:cs typeface="Arial MT"/>
            </a:endParaRPr>
          </a:p>
          <a:p>
            <a:pPr marL="241300" indent="-229235">
              <a:lnSpc>
                <a:spcPct val="100000"/>
              </a:lnSpc>
              <a:buAutoNum type="arabicPeriod" startAt="4"/>
              <a:tabLst>
                <a:tab pos="241935" algn="l"/>
              </a:tabLst>
            </a:pPr>
            <a:r>
              <a:rPr sz="1100" b="1" dirty="0">
                <a:latin typeface="Arial"/>
                <a:cs typeface="Arial"/>
              </a:rPr>
              <a:t>Difusión</a:t>
            </a:r>
            <a:r>
              <a:rPr sz="1100" b="1" spc="-4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institucional:</a:t>
            </a:r>
            <a:endParaRPr sz="1100">
              <a:latin typeface="Arial"/>
              <a:cs typeface="Arial"/>
            </a:endParaRPr>
          </a:p>
          <a:p>
            <a:pPr marL="499109" marR="10160" lvl="1" indent="-257810">
              <a:lnSpc>
                <a:spcPts val="1460"/>
              </a:lnSpc>
              <a:spcBef>
                <a:spcPts val="65"/>
              </a:spcBef>
              <a:buAutoNum type="arabicPeriod"/>
              <a:tabLst>
                <a:tab pos="499109" algn="l"/>
              </a:tabLst>
            </a:pPr>
            <a:r>
              <a:rPr sz="1100" spc="-5" dirty="0">
                <a:latin typeface="Arial MT"/>
                <a:cs typeface="Arial MT"/>
              </a:rPr>
              <a:t>Dar</a:t>
            </a:r>
            <a:r>
              <a:rPr sz="1100" spc="229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seguimiento</a:t>
            </a:r>
            <a:r>
              <a:rPr sz="1100" spc="2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</a:t>
            </a:r>
            <a:r>
              <a:rPr sz="1100" spc="21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</a:t>
            </a:r>
            <a:r>
              <a:rPr sz="1100" spc="22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producción</a:t>
            </a:r>
            <a:r>
              <a:rPr sz="1100" spc="22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y</a:t>
            </a:r>
            <a:r>
              <a:rPr sz="1100" spc="21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distribución</a:t>
            </a:r>
            <a:r>
              <a:rPr sz="1100" spc="204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22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los</a:t>
            </a:r>
            <a:r>
              <a:rPr sz="1100" spc="2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materiales</a:t>
            </a:r>
            <a:r>
              <a:rPr sz="1100" spc="229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para</a:t>
            </a:r>
            <a:r>
              <a:rPr sz="1100" spc="21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</a:t>
            </a:r>
            <a:r>
              <a:rPr sz="1100" spc="22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divulgación</a:t>
            </a:r>
            <a:r>
              <a:rPr sz="1100" spc="229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2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</a:t>
            </a:r>
            <a:r>
              <a:rPr sz="1100" spc="21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cultura</a:t>
            </a:r>
            <a:r>
              <a:rPr sz="1100" spc="21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política</a:t>
            </a:r>
            <a:r>
              <a:rPr sz="1100" spc="22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democrática,</a:t>
            </a:r>
            <a:r>
              <a:rPr sz="1100" spc="22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 </a:t>
            </a:r>
            <a:r>
              <a:rPr sz="1100" spc="-29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educación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cívica,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participación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ciudadana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y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construcción de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ciudadanía.</a:t>
            </a:r>
            <a:endParaRPr sz="110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buFont typeface="Arial MT"/>
              <a:buAutoNum type="arabicPeriod"/>
            </a:pPr>
            <a:endParaRPr sz="1150">
              <a:latin typeface="Arial MT"/>
              <a:cs typeface="Arial MT"/>
            </a:endParaRPr>
          </a:p>
          <a:p>
            <a:pPr marL="241300" indent="-229235">
              <a:lnSpc>
                <a:spcPct val="100000"/>
              </a:lnSpc>
              <a:spcBef>
                <a:spcPts val="5"/>
              </a:spcBef>
              <a:buAutoNum type="arabicPeriod" startAt="4"/>
              <a:tabLst>
                <a:tab pos="241935" algn="l"/>
              </a:tabLst>
            </a:pPr>
            <a:r>
              <a:rPr sz="1100" b="1" dirty="0">
                <a:latin typeface="Arial"/>
                <a:cs typeface="Arial"/>
              </a:rPr>
              <a:t>Transparencia</a:t>
            </a:r>
            <a:r>
              <a:rPr sz="1100" b="1" spc="-1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y</a:t>
            </a:r>
            <a:r>
              <a:rPr sz="1100" b="1" spc="-1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rendición </a:t>
            </a:r>
            <a:r>
              <a:rPr sz="1100" b="1" dirty="0">
                <a:latin typeface="Arial"/>
                <a:cs typeface="Arial"/>
              </a:rPr>
              <a:t>de</a:t>
            </a:r>
            <a:r>
              <a:rPr sz="1100" b="1" spc="-20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cuentas: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rabicPeriod" startAt="4"/>
            </a:pPr>
            <a:endParaRPr sz="1450">
              <a:latin typeface="Arial"/>
              <a:cs typeface="Arial"/>
            </a:endParaRPr>
          </a:p>
          <a:p>
            <a:pPr marL="499109" marR="5080" lvl="1" indent="-257810">
              <a:lnSpc>
                <a:spcPts val="1270"/>
              </a:lnSpc>
              <a:buAutoNum type="arabicPeriod"/>
              <a:tabLst>
                <a:tab pos="499109" algn="l"/>
              </a:tabLst>
            </a:pPr>
            <a:r>
              <a:rPr sz="1100" spc="-5" dirty="0">
                <a:latin typeface="Arial MT"/>
                <a:cs typeface="Arial MT"/>
              </a:rPr>
              <a:t>Promover</a:t>
            </a:r>
            <a:r>
              <a:rPr sz="1100" spc="-5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transparencia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y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rendición</a:t>
            </a:r>
            <a:r>
              <a:rPr sz="1100" spc="-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-5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cuentas,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partir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-6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difusión</a:t>
            </a:r>
            <a:r>
              <a:rPr sz="1100" spc="-50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de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las</a:t>
            </a:r>
            <a:r>
              <a:rPr sz="1100" spc="-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acciones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y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resultados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alcanzados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por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el</a:t>
            </a:r>
            <a:r>
              <a:rPr sz="1100" spc="-7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Instituto </a:t>
            </a:r>
            <a:r>
              <a:rPr sz="1100" spc="-29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en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materia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-5" dirty="0">
                <a:latin typeface="Arial MT"/>
                <a:cs typeface="Arial MT"/>
              </a:rPr>
              <a:t> capacitación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electoral,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educación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cívica,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difusión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-5" dirty="0">
                <a:latin typeface="Arial MT"/>
                <a:cs typeface="Arial MT"/>
              </a:rPr>
              <a:t> la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cultura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democrática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y </a:t>
            </a:r>
            <a:r>
              <a:rPr sz="1100" spc="-5" dirty="0">
                <a:latin typeface="Arial MT"/>
                <a:cs typeface="Arial MT"/>
              </a:rPr>
              <a:t>participación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ciudadana.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110" dirty="0"/>
              <a:t>8</a:t>
            </a:fld>
            <a:endParaRPr spc="-11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6795" y="1065021"/>
            <a:ext cx="8825230" cy="821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0975" algn="ctr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Arial"/>
                <a:cs typeface="Arial"/>
              </a:rPr>
              <a:t>CRONOGRAMA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DE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ACTIVIDADES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2023.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 marL="12700" marR="5080">
              <a:lnSpc>
                <a:spcPts val="1260"/>
              </a:lnSpc>
              <a:spcBef>
                <a:spcPts val="844"/>
              </a:spcBef>
            </a:pPr>
            <a:r>
              <a:rPr sz="1100" dirty="0">
                <a:latin typeface="Arial MT"/>
                <a:cs typeface="Arial MT"/>
              </a:rPr>
              <a:t>A</a:t>
            </a:r>
            <a:r>
              <a:rPr sz="1100" spc="4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continuación</a:t>
            </a:r>
            <a:r>
              <a:rPr sz="1100" spc="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se</a:t>
            </a:r>
            <a:r>
              <a:rPr sz="1100" spc="4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presenta</a:t>
            </a:r>
            <a:r>
              <a:rPr sz="1100" spc="5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</a:t>
            </a:r>
            <a:r>
              <a:rPr sz="1100" spc="4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calendarización</a:t>
            </a:r>
            <a:r>
              <a:rPr sz="1100" spc="45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de</a:t>
            </a:r>
            <a:r>
              <a:rPr sz="1100" spc="5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los</a:t>
            </a:r>
            <a:r>
              <a:rPr sz="1100" spc="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asuntos</a:t>
            </a:r>
            <a:r>
              <a:rPr sz="1100" spc="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que</a:t>
            </a:r>
            <a:r>
              <a:rPr sz="1100" spc="3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serán</a:t>
            </a:r>
            <a:r>
              <a:rPr sz="1100" spc="2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atendidos</a:t>
            </a:r>
            <a:r>
              <a:rPr sz="1100" spc="5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3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manera</a:t>
            </a:r>
            <a:r>
              <a:rPr sz="1100" spc="5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enunciativa</a:t>
            </a:r>
            <a:r>
              <a:rPr sz="1100" spc="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más</a:t>
            </a:r>
            <a:r>
              <a:rPr sz="1100" spc="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no</a:t>
            </a:r>
            <a:r>
              <a:rPr sz="1100" spc="3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limitativas</a:t>
            </a:r>
            <a:r>
              <a:rPr sz="1100" spc="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por</a:t>
            </a:r>
            <a:r>
              <a:rPr sz="1100" spc="5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la</a:t>
            </a:r>
            <a:r>
              <a:rPr sz="1100" spc="5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Comisión </a:t>
            </a:r>
            <a:r>
              <a:rPr sz="1100" spc="-29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Permanente</a:t>
            </a:r>
            <a:r>
              <a:rPr sz="1100" dirty="0">
                <a:latin typeface="Arial MT"/>
                <a:cs typeface="Arial MT"/>
              </a:rPr>
              <a:t> de</a:t>
            </a:r>
            <a:r>
              <a:rPr sz="1100" spc="-5" dirty="0">
                <a:latin typeface="Arial MT"/>
                <a:cs typeface="Arial MT"/>
              </a:rPr>
              <a:t> Organización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Electoral y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Educación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Cívica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del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Consejo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Estatal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del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IEPC</a:t>
            </a:r>
            <a:r>
              <a:rPr sz="1100" spc="2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Tabasco, durante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el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año</a:t>
            </a:r>
            <a:r>
              <a:rPr sz="1100" spc="-5" dirty="0">
                <a:latin typeface="Arial MT"/>
                <a:cs typeface="Arial MT"/>
              </a:rPr>
              <a:t> 2023.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spc="-110" dirty="0"/>
              <a:t>9</a:t>
            </a:fld>
            <a:endParaRPr spc="-11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42544" y="2045461"/>
          <a:ext cx="8970010" cy="4051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9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74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74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74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74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81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749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749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749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7749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7749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7749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59663">
                <a:tc gridSpan="15">
                  <a:txBody>
                    <a:bodyPr/>
                    <a:lstStyle/>
                    <a:p>
                      <a:pPr marL="38100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Actividades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Ordinarias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3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35255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No.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Tema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Áreas</a:t>
                      </a:r>
                      <a:r>
                        <a:rPr sz="9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Participantes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24828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Enero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540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19748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Febrero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24511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Marzo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Abril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26479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Mayo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25844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Junio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731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Julio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214629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Agosto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937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Septiembre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937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19177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Octubre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937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11557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Noviembre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9370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tc>
                  <a:txBody>
                    <a:bodyPr/>
                    <a:lstStyle/>
                    <a:p>
                      <a:pPr marL="13398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Diciembre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6675" marB="0" vert="vert27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DEB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6302">
                <a:tc>
                  <a:txBody>
                    <a:bodyPr/>
                    <a:lstStyle/>
                    <a:p>
                      <a:pPr marL="43815">
                        <a:lnSpc>
                          <a:spcPts val="1275"/>
                        </a:lnSpc>
                      </a:pPr>
                      <a:r>
                        <a:rPr sz="1100" dirty="0">
                          <a:latin typeface="Arial MT"/>
                          <a:cs typeface="Arial MT"/>
                        </a:rPr>
                        <a:t>1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0" marR="34290" algn="just">
                        <a:lnSpc>
                          <a:spcPct val="95900"/>
                        </a:lnSpc>
                      </a:pPr>
                      <a:r>
                        <a:rPr sz="1100" dirty="0">
                          <a:latin typeface="Arial MT"/>
                          <a:cs typeface="Arial MT"/>
                        </a:rPr>
                        <a:t>Presentación y, en su caso,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aprobación del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Proyecto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Acuerdo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de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la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Comisión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de 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Organización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Electoral y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Educación Cívica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por </a:t>
                      </a:r>
                      <a:r>
                        <a:rPr sz="1100" spc="-3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el que se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aprueba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el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Programa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Trabajo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 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la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Comisión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de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Organización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Electoral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y 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Educación Cívica, correspondiente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al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periodo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de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enero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 diciembre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del</a:t>
                      </a:r>
                      <a:r>
                        <a:rPr sz="11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año </a:t>
                      </a:r>
                      <a:r>
                        <a:rPr sz="1100" spc="-15" dirty="0">
                          <a:latin typeface="Arial MT"/>
                          <a:cs typeface="Arial MT"/>
                        </a:rPr>
                        <a:t>2023</a:t>
                      </a:r>
                      <a:r>
                        <a:rPr sz="1200" spc="-15" dirty="0">
                          <a:latin typeface="Arial MT"/>
                          <a:cs typeface="Arial MT"/>
                        </a:rPr>
                        <a:t>.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COEYEC/DEOEEC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331">
                <a:tc>
                  <a:txBody>
                    <a:bodyPr/>
                    <a:lstStyle/>
                    <a:p>
                      <a:pPr marL="43815">
                        <a:lnSpc>
                          <a:spcPts val="1275"/>
                        </a:lnSpc>
                      </a:pPr>
                      <a:r>
                        <a:rPr sz="1100" dirty="0">
                          <a:latin typeface="Arial MT"/>
                          <a:cs typeface="Arial MT"/>
                        </a:rPr>
                        <a:t>2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275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Sesiones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Ordinarias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de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la</a:t>
                      </a:r>
                      <a:r>
                        <a:rPr sz="11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COEYEC.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COEYEC/DEOEEC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3185" algn="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807">
                <a:tc>
                  <a:txBody>
                    <a:bodyPr/>
                    <a:lstStyle/>
                    <a:p>
                      <a:pPr marL="43815">
                        <a:lnSpc>
                          <a:spcPts val="1275"/>
                        </a:lnSpc>
                      </a:pPr>
                      <a:r>
                        <a:rPr sz="1100" dirty="0">
                          <a:latin typeface="Arial MT"/>
                          <a:cs typeface="Arial MT"/>
                        </a:rPr>
                        <a:t>3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0" marR="35560">
                        <a:lnSpc>
                          <a:spcPts val="1260"/>
                        </a:lnSpc>
                        <a:spcBef>
                          <a:spcPts val="45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Elaboración</a:t>
                      </a:r>
                      <a:r>
                        <a:rPr sz="110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y</a:t>
                      </a:r>
                      <a:r>
                        <a:rPr sz="11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revisión</a:t>
                      </a:r>
                      <a:r>
                        <a:rPr sz="11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los</a:t>
                      </a:r>
                      <a:r>
                        <a:rPr sz="110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sz="11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 </a:t>
                      </a:r>
                      <a:r>
                        <a:rPr sz="1100" spc="-2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Informes</a:t>
                      </a:r>
                      <a:r>
                        <a:rPr sz="11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 Actividades</a:t>
                      </a:r>
                      <a:r>
                        <a:rPr sz="11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 la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COEYEC.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5715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COEYEC/DEOEEC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946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46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3185" algn="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46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46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946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5740">
                <a:tc>
                  <a:txBody>
                    <a:bodyPr/>
                    <a:lstStyle/>
                    <a:p>
                      <a:pPr marL="43815">
                        <a:lnSpc>
                          <a:spcPts val="1290"/>
                        </a:lnSpc>
                      </a:pPr>
                      <a:r>
                        <a:rPr sz="1100" dirty="0">
                          <a:latin typeface="Arial MT"/>
                          <a:cs typeface="Arial MT"/>
                        </a:rPr>
                        <a:t>4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8063A1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Elaboración,</a:t>
                      </a:r>
                      <a:r>
                        <a:rPr sz="1100" spc="6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revisión</a:t>
                      </a:r>
                      <a:r>
                        <a:rPr sz="1100" spc="6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y  </a:t>
                      </a:r>
                      <a:r>
                        <a:rPr sz="11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validación</a:t>
                      </a:r>
                      <a:r>
                        <a:rPr sz="1100" spc="6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6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las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44450" marR="33655">
                        <a:lnSpc>
                          <a:spcPts val="1370"/>
                        </a:lnSpc>
                        <a:spcBef>
                          <a:spcPts val="40"/>
                        </a:spcBef>
                      </a:pPr>
                      <a:r>
                        <a:rPr sz="1100" dirty="0">
                          <a:latin typeface="Arial MT"/>
                          <a:cs typeface="Arial MT"/>
                        </a:rPr>
                        <a:t>versiones</a:t>
                      </a:r>
                      <a:r>
                        <a:rPr sz="1100" spc="1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estenográficas</a:t>
                      </a:r>
                      <a:r>
                        <a:rPr sz="1100" spc="1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1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las</a:t>
                      </a:r>
                      <a:r>
                        <a:rPr sz="1100" spc="1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actas</a:t>
                      </a:r>
                      <a:r>
                        <a:rPr sz="1100" spc="1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1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las </a:t>
                      </a:r>
                      <a:r>
                        <a:rPr sz="1100" spc="-29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sesiones</a:t>
                      </a:r>
                      <a:r>
                        <a:rPr sz="1100" spc="19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1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la</a:t>
                      </a:r>
                      <a:r>
                        <a:rPr sz="1100" spc="19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COEYEC,</a:t>
                      </a:r>
                      <a:r>
                        <a:rPr sz="1100" spc="1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para</a:t>
                      </a:r>
                      <a:r>
                        <a:rPr sz="1100" spc="18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someterlas</a:t>
                      </a:r>
                      <a:r>
                        <a:rPr sz="1100" spc="19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a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44450" marR="33655">
                        <a:lnSpc>
                          <a:spcPts val="136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aprobación,</a:t>
                      </a:r>
                      <a:r>
                        <a:rPr sz="1100" spc="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en</a:t>
                      </a:r>
                      <a:r>
                        <a:rPr sz="110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su</a:t>
                      </a:r>
                      <a:r>
                        <a:rPr sz="110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caso,</a:t>
                      </a:r>
                      <a:r>
                        <a:rPr sz="110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100" spc="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los</a:t>
                      </a:r>
                      <a:r>
                        <a:rPr sz="110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integrantes</a:t>
                      </a:r>
                      <a:r>
                        <a:rPr sz="110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de </a:t>
                      </a:r>
                      <a:r>
                        <a:rPr sz="1100" spc="-29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la Comisión.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8063A1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Arial MT"/>
                          <a:cs typeface="Arial MT"/>
                        </a:rPr>
                        <a:t>COEYEC/DEOEEC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R="83185" algn="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2402</Words>
  <Application>Microsoft Office PowerPoint</Application>
  <PresentationFormat>Personalizado</PresentationFormat>
  <Paragraphs>801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Arial MT</vt:lpstr>
      <vt:lpstr>Calibri</vt:lpstr>
      <vt:lpstr>Times New Roman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IEPCT</dc:creator>
  <cp:lastModifiedBy>Lic_ Carlos E. León Mayo</cp:lastModifiedBy>
  <cp:revision>2</cp:revision>
  <cp:lastPrinted>2023-01-25T20:09:35Z</cp:lastPrinted>
  <dcterms:created xsi:type="dcterms:W3CDTF">2023-01-25T19:39:07Z</dcterms:created>
  <dcterms:modified xsi:type="dcterms:W3CDTF">2023-01-25T21:22:06Z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2023-01-20T00:00:00Z</vt:filetime>
  </property>
  <property fmtid="{D5CDD505-2E9C-101B-9397-08002B2CF9AE}" pid="3" name="Creator">
    <vt:lpwstr>Microsoft® Word 2019</vt:lpwstr>
  </property>
  <property fmtid="{D5CDD505-2E9C-101B-9397-08002B2CF9AE}" pid="4" name="LastSaved">
    <vt:filetime>2023-01-25T00:00:00Z</vt:filetime>
  </property>
</Properties>
</file>