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58400" cy="7772400"/>
  <p:notesSz cx="9388475" cy="7102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25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0952"/>
            <a:ext cx="10037317" cy="77514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2702" y="6983572"/>
            <a:ext cx="204470" cy="186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‹Nº›</a:t>
            </a:fld>
            <a:endParaRPr spc="-1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3" y="10817"/>
            <a:ext cx="10036175" cy="774839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</a:t>
            </a:fld>
            <a:endParaRPr spc="-1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53212" y="1248410"/>
          <a:ext cx="8866505" cy="4730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19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55092">
                <a:tc gridSpan="1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ACTIVIDADES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RELATIVAS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MINISTRACIÓN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PRERROGATIVAS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PARTIDOS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POLÍTICOS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5560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 oportuno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al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otorgamiento del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financiamiento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concepto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actividades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ordinarias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permanentes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políticos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acreditados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ante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Consejo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Estatal.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COEYEC/DEOEEC/CPPP/DEA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4290" algn="just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 actividades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recepción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solicitudes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documentación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básica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interesados en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obtener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registro como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agrupación política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local.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COEYEC/DEOEEC/CPPP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5">
                <a:tc gridSpan="15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ACTIVIDADES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RELATIVAS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 ORGANIZACIÓN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ELECTORAL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5560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 actividades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diseño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difusión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 convocatoria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para el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registro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candidaturas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independientes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Proceso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Electoral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Local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Ordinario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2023-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2024.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3875" marR="519430" indent="49657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SE/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EEC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/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EYE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223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6830" algn="just">
                        <a:lnSpc>
                          <a:spcPct val="961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supervisión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cumplimiento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procedimiento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evaluación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del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desempeño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juntas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consejos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electorales distritales.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UNITIC/DEOEEC/COEYEC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5560">
                        <a:lnSpc>
                          <a:spcPts val="128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</a:t>
                      </a:r>
                      <a:r>
                        <a:rPr sz="11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11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proceso</a:t>
                      </a:r>
                      <a:r>
                        <a:rPr sz="11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capacitación</a:t>
                      </a:r>
                      <a:r>
                        <a:rPr sz="11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integrantes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los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órganos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distritales.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DEOEEC/COEYEC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10</a:t>
            </a:fld>
            <a:endParaRPr spc="-1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504" y="1086866"/>
          <a:ext cx="8866505" cy="4446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1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19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25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64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33655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supervisión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cumplimiento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lineamientos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ubicación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inmuebles,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que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servirán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sedes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órganos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desconcentrados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que se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instalen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durante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Electoral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Local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Ordinario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2023-2024.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COEYEC/DEOEEC/COE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808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33020" algn="just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Proyectar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fortalecimiento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participación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ciudadana,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materia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observación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electoral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nacionales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visitantes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extranjeros,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durante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Proceso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Local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Ordinario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2023-2024,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Estado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Tabasco.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COEYEC/DEOEEC/COE/CPC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16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33655" algn="just">
                        <a:lnSpc>
                          <a:spcPct val="95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Seguimiento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propuesta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designar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Consejos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Distritales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que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fungirán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cabeceras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municipio,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responsables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cómputos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parcial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total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corresponda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demarcación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territorial del municipio,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para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 elecciones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presidencias municipales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regidurías,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por el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principio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mayoría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relativa en el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Procesos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 Local Ordinario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2023-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2024.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COEYEC/DEOEEC/COE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11</a:t>
            </a:fld>
            <a:endParaRPr spc="-11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8931" y="1086866"/>
          <a:ext cx="8876030" cy="5167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66700">
                <a:tc gridSpan="1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ACTIVIDADES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RELATIVAS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EDUCACIÓN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CÍVICA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PARTICIPACIÓN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CIUDADANA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13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5560">
                        <a:lnSpc>
                          <a:spcPts val="1280"/>
                        </a:lnSpc>
                        <a:spcBef>
                          <a:spcPts val="20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Organizar</a:t>
                      </a:r>
                      <a:r>
                        <a:rPr sz="110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cursos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capacitación</a:t>
                      </a:r>
                      <a:r>
                        <a:rPr sz="110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sobre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temas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políticos.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COEYEC/DEOEEC/CPPP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31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Difusión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nueva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distritación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local.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4925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Vinculación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gestión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para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firma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convenios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con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Instituciones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Superior.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COEYEC/DEOEEC/SE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  <a:tabLst>
                          <a:tab pos="904875" algn="l"/>
                          <a:tab pos="1419860" algn="l"/>
                          <a:tab pos="1764030" algn="l"/>
                          <a:tab pos="2667000" algn="l"/>
                        </a:tabLst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“Jornadas	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para	la	Promoción	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45085" marR="36830">
                        <a:lnSpc>
                          <a:spcPct val="102699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Fortalecimiento</a:t>
                      </a:r>
                      <a:r>
                        <a:rPr sz="11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Democracia</a:t>
                      </a:r>
                      <a:r>
                        <a:rPr sz="11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Cultura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Cívica”.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  <a:tabLst>
                          <a:tab pos="732155" algn="l"/>
                          <a:tab pos="1054100" algn="l"/>
                          <a:tab pos="1396365" algn="l"/>
                          <a:tab pos="2185035" algn="l"/>
                          <a:tab pos="2629535" algn="l"/>
                        </a:tabLst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Semana	de	las	“Jornadas	para	la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45085" marR="34290">
                        <a:lnSpc>
                          <a:spcPct val="102699"/>
                        </a:lnSpc>
                        <a:tabLst>
                          <a:tab pos="898525" algn="l"/>
                          <a:tab pos="1151255" algn="l"/>
                          <a:tab pos="2291080" algn="l"/>
                          <a:tab pos="2630805" algn="l"/>
                        </a:tabLst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romoc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ón	y	F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ec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to	de	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 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Democracia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Cultura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Cívica”.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4925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Coadyuvar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en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“18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Congreso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Niñas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Niños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Legisladores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Tabasco”.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COEYEC/DEOEEC/HCET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331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19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concurso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TikTok.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13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Organización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concurso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Oratoria.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331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Organizar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“Semana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Democracia”.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12</a:t>
            </a:fld>
            <a:endParaRPr spc="-1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8931" y="1086866"/>
          <a:ext cx="8876030" cy="4493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25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096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096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905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096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096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096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905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175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175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04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04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905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Actividades</a:t>
                      </a:r>
                      <a:r>
                        <a:rPr sz="1100" spc="6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 </a:t>
                      </a:r>
                      <a:r>
                        <a:rPr sz="11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6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Red</a:t>
                      </a:r>
                      <a:r>
                        <a:rPr sz="1100" spc="6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Ciudadana</a:t>
                      </a:r>
                      <a:r>
                        <a:rPr sz="1100" spc="6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45085" marR="36195">
                        <a:lnSpc>
                          <a:spcPct val="101800"/>
                        </a:lnSpc>
                        <a:spcBef>
                          <a:spcPts val="25"/>
                        </a:spcBef>
                        <a:tabLst>
                          <a:tab pos="697230" algn="l"/>
                          <a:tab pos="915669" algn="l"/>
                          <a:tab pos="1729105" algn="l"/>
                          <a:tab pos="2032000" algn="l"/>
                          <a:tab pos="2287905" algn="l"/>
                        </a:tabLst>
                      </a:pPr>
                      <a:r>
                        <a:rPr sz="1100" spc="-1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fus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ón	y	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moc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ón	de	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ra 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Democrática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IEPCT.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13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“Charlas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Electorales”.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6830">
                        <a:lnSpc>
                          <a:spcPts val="1260"/>
                        </a:lnSpc>
                        <a:spcBef>
                          <a:spcPts val="68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Elaboración</a:t>
                      </a:r>
                      <a:r>
                        <a:rPr sz="110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semestral</a:t>
                      </a:r>
                      <a:r>
                        <a:rPr sz="1100" spc="2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difusión</a:t>
                      </a:r>
                      <a:r>
                        <a:rPr sz="1100" spc="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Revista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“En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plural”.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1055" marR="814705" algn="ctr">
                        <a:lnSpc>
                          <a:spcPct val="95900"/>
                        </a:lnSpc>
                      </a:pPr>
                      <a:r>
                        <a:rPr sz="11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EYEC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/ 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EEC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/ 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UCS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25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655" algn="just">
                        <a:lnSpc>
                          <a:spcPct val="961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Organizar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cursos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capacitación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formación para la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ciudadanía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interesada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ocupar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vocalías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consejerías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distritales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locales.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26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4925" algn="just">
                        <a:lnSpc>
                          <a:spcPct val="958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Organizar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cursos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con el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acompañamiento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INE,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capacitación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formación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aspirantes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Capacitadoras/es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Asistentes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Electorales Locales.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27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Estrategia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Difusión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2023.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8510" marR="770255" algn="ctr">
                        <a:lnSpc>
                          <a:spcPct val="959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(I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)/ 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COEYEC/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28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36195" algn="just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Planeación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y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desarrollo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pláticas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interactivas en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centros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 media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superior.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COEYEC,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13</a:t>
            </a:fld>
            <a:endParaRPr spc="-11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8931" y="1086866"/>
          <a:ext cx="8876030" cy="252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00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0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00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00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96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29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815" marR="33020">
                        <a:lnSpc>
                          <a:spcPts val="1260"/>
                        </a:lnSpc>
                        <a:spcBef>
                          <a:spcPts val="86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1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Círculos</a:t>
                      </a:r>
                      <a:r>
                        <a:rPr sz="11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Lectura</a:t>
                      </a:r>
                      <a:r>
                        <a:rPr sz="11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instituciones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 media básica.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3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30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34925">
                        <a:lnSpc>
                          <a:spcPts val="127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concursos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dibujo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instituciones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nivel básico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(primaria).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3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31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35560">
                        <a:lnSpc>
                          <a:spcPts val="127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Divulgación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Pensamiento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Crítico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Construcción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Ciudadanía.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14</a:t>
            </a:fld>
            <a:endParaRPr spc="-1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607565"/>
            <a:ext cx="8638540" cy="30527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ÍNDICE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Arial"/>
                <a:cs typeface="Arial"/>
                <a:hlinkClick r:id="rId2" action="ppaction://hlinksldjump"/>
              </a:rPr>
              <a:t>GLOS</a:t>
            </a:r>
            <a:r>
              <a:rPr sz="1200" b="1" spc="-5" dirty="0">
                <a:latin typeface="Arial"/>
                <a:cs typeface="Arial"/>
                <a:hlinkClick r:id="rId2" action="ppaction://hlinksldjump"/>
              </a:rPr>
              <a:t>A</a:t>
            </a:r>
            <a:r>
              <a:rPr sz="1200" b="1" spc="-10" dirty="0">
                <a:latin typeface="Arial"/>
                <a:cs typeface="Arial"/>
                <a:hlinkClick r:id="rId2" action="ppaction://hlinksldjump"/>
              </a:rPr>
              <a:t>R</a:t>
            </a:r>
            <a:r>
              <a:rPr sz="1200" b="1" dirty="0">
                <a:latin typeface="Arial"/>
                <a:cs typeface="Arial"/>
                <a:hlinkClick r:id="rId2" action="ppaction://hlinksldjump"/>
              </a:rPr>
              <a:t>I</a:t>
            </a:r>
            <a:r>
              <a:rPr sz="1200" b="1" spc="30" dirty="0">
                <a:latin typeface="Arial"/>
                <a:cs typeface="Arial"/>
                <a:hlinkClick r:id="rId2" action="ppaction://hlinksldjump"/>
              </a:rPr>
              <a:t>O</a:t>
            </a:r>
            <a:r>
              <a:rPr sz="1200" b="1" dirty="0" smtClean="0">
                <a:latin typeface="Arial"/>
                <a:cs typeface="Arial"/>
                <a:hlinkClick r:id="rId2" action="ppaction://hlinksldjump"/>
              </a:rPr>
              <a:t>..............................................................</a:t>
            </a:r>
            <a:r>
              <a:rPr sz="1200" b="1" spc="5" dirty="0" smtClean="0">
                <a:latin typeface="Arial"/>
                <a:cs typeface="Arial"/>
                <a:hlinkClick r:id="rId2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2" action="ppaction://hlinksldjump"/>
              </a:rPr>
              <a:t>...............................................................................................</a:t>
            </a:r>
            <a:r>
              <a:rPr sz="1200" b="1" spc="5" dirty="0" smtClean="0">
                <a:latin typeface="Arial"/>
                <a:cs typeface="Arial"/>
                <a:hlinkClick r:id="rId2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2" action="ppaction://hlinksldjump"/>
              </a:rPr>
              <a:t>....................</a:t>
            </a:r>
            <a:r>
              <a:rPr sz="1200" b="1" spc="-105" dirty="0" smtClean="0">
                <a:latin typeface="Arial"/>
                <a:cs typeface="Arial"/>
                <a:hlinkClick r:id="rId2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2" action="ppaction://hlinksldjump"/>
              </a:rPr>
              <a:t>3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Arial"/>
                <a:cs typeface="Arial"/>
                <a:hlinkClick r:id="rId3" action="ppaction://hlinksldjump"/>
              </a:rPr>
              <a:t>PRESE</a:t>
            </a:r>
            <a:r>
              <a:rPr sz="1200" b="1" spc="-20" dirty="0">
                <a:latin typeface="Arial"/>
                <a:cs typeface="Arial"/>
                <a:hlinkClick r:id="rId3" action="ppaction://hlinksldjump"/>
              </a:rPr>
              <a:t>N</a:t>
            </a:r>
            <a:r>
              <a:rPr sz="1200" b="1" spc="5" dirty="0">
                <a:latin typeface="Arial"/>
                <a:cs typeface="Arial"/>
                <a:hlinkClick r:id="rId3" action="ppaction://hlinksldjump"/>
              </a:rPr>
              <a:t>T</a:t>
            </a:r>
            <a:r>
              <a:rPr sz="1200" b="1" spc="-5" dirty="0">
                <a:latin typeface="Arial"/>
                <a:cs typeface="Arial"/>
                <a:hlinkClick r:id="rId3" action="ppaction://hlinksldjump"/>
              </a:rPr>
              <a:t>A</a:t>
            </a:r>
            <a:r>
              <a:rPr sz="1200" b="1" spc="-10" dirty="0">
                <a:latin typeface="Arial"/>
                <a:cs typeface="Arial"/>
                <a:hlinkClick r:id="rId3" action="ppaction://hlinksldjump"/>
              </a:rPr>
              <a:t>C</a:t>
            </a:r>
            <a:r>
              <a:rPr sz="1200" b="1" dirty="0">
                <a:latin typeface="Arial"/>
                <a:cs typeface="Arial"/>
                <a:hlinkClick r:id="rId3" action="ppaction://hlinksldjump"/>
              </a:rPr>
              <a:t>IÓN.</a:t>
            </a:r>
            <a:r>
              <a:rPr sz="1200" b="1" spc="-75" dirty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..............................</a:t>
            </a:r>
            <a:r>
              <a:rPr sz="1200" b="1" spc="5" dirty="0" smtClean="0">
                <a:latin typeface="Arial"/>
                <a:cs typeface="Arial"/>
                <a:hlinkClick r:id="rId3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...............................................................................................................................</a:t>
            </a:r>
            <a:r>
              <a:rPr sz="1200" b="1" spc="5" dirty="0" smtClean="0">
                <a:latin typeface="Arial"/>
                <a:cs typeface="Arial"/>
                <a:hlinkClick r:id="rId3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</a:t>
            </a:r>
            <a:r>
              <a:rPr sz="1200" b="1" spc="-105" dirty="0" smtClean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3" action="ppaction://hlinksldjump"/>
              </a:rPr>
              <a:t>4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  <a:hlinkClick r:id="rId3" action="ppaction://hlinksldjump"/>
              </a:rPr>
              <a:t>MA</a:t>
            </a:r>
            <a:r>
              <a:rPr sz="1200" b="1" spc="-10" dirty="0">
                <a:latin typeface="Arial"/>
                <a:cs typeface="Arial"/>
                <a:hlinkClick r:id="rId3" action="ppaction://hlinksldjump"/>
              </a:rPr>
              <a:t>R</a:t>
            </a:r>
            <a:r>
              <a:rPr sz="1200" b="1" dirty="0">
                <a:latin typeface="Arial"/>
                <a:cs typeface="Arial"/>
                <a:hlinkClick r:id="rId3" action="ppaction://hlinksldjump"/>
              </a:rPr>
              <a:t>CO LEGAL.</a:t>
            </a:r>
            <a:r>
              <a:rPr sz="1200" b="1" spc="-140" dirty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..............................</a:t>
            </a:r>
            <a:r>
              <a:rPr sz="1200" b="1" spc="5" dirty="0" smtClean="0">
                <a:latin typeface="Arial"/>
                <a:cs typeface="Arial"/>
                <a:hlinkClick r:id="rId3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...............................................................................................................................</a:t>
            </a:r>
            <a:r>
              <a:rPr sz="1200" b="1" spc="5" dirty="0" smtClean="0">
                <a:latin typeface="Arial"/>
                <a:cs typeface="Arial"/>
                <a:hlinkClick r:id="rId3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3" action="ppaction://hlinksldjump"/>
              </a:rPr>
              <a:t>...........</a:t>
            </a:r>
            <a:r>
              <a:rPr sz="1200" b="1" spc="-105" dirty="0" smtClean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3" action="ppaction://hlinksldjump"/>
              </a:rPr>
              <a:t>4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  <a:hlinkClick r:id="rId4" action="ppaction://hlinksldjump"/>
              </a:rPr>
              <a:t>IN</a:t>
            </a:r>
            <a:r>
              <a:rPr sz="1200" b="1" spc="5" dirty="0">
                <a:latin typeface="Arial"/>
                <a:cs typeface="Arial"/>
                <a:hlinkClick r:id="rId4" action="ppaction://hlinksldjump"/>
              </a:rPr>
              <a:t>T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E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GRA</a:t>
            </a:r>
            <a:r>
              <a:rPr sz="1200" b="1" spc="-10" dirty="0">
                <a:latin typeface="Arial"/>
                <a:cs typeface="Arial"/>
                <a:hlinkClick r:id="rId4" action="ppaction://hlinksldjump"/>
              </a:rPr>
              <a:t>C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IÓ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N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DE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 </a:t>
            </a:r>
            <a:r>
              <a:rPr sz="1200" b="1" spc="-15" dirty="0">
                <a:latin typeface="Arial"/>
                <a:cs typeface="Arial"/>
                <a:hlinkClick r:id="rId4" action="ppaction://hlinksldjump"/>
              </a:rPr>
              <a:t>L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A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 CO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M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ISI</a:t>
            </a:r>
            <a:r>
              <a:rPr sz="1200" b="1" spc="10" dirty="0">
                <a:latin typeface="Arial"/>
                <a:cs typeface="Arial"/>
                <a:hlinkClick r:id="rId4" action="ppaction://hlinksldjump"/>
              </a:rPr>
              <a:t>Ó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N</a:t>
            </a:r>
            <a:r>
              <a:rPr sz="1200" b="1" dirty="0">
                <a:latin typeface="Arial"/>
                <a:cs typeface="Arial"/>
                <a:hlinkClick r:id="rId4" action="ppaction://hlinksldjump"/>
              </a:rPr>
              <a:t>.</a:t>
            </a:r>
            <a:r>
              <a:rPr sz="1200" b="1" spc="-215" dirty="0">
                <a:latin typeface="Arial"/>
                <a:cs typeface="Arial"/>
                <a:hlinkClick r:id="rId4" action="ppaction://hlinksldjump"/>
              </a:rPr>
              <a:t> </a:t>
            </a:r>
            <a:r>
              <a:rPr sz="1200" b="1" dirty="0" smtClean="0">
                <a:latin typeface="Arial"/>
                <a:cs typeface="Arial"/>
                <a:hlinkClick r:id="rId4" action="ppaction://hlinksldjump"/>
              </a:rPr>
              <a:t>..............................</a:t>
            </a:r>
            <a:r>
              <a:rPr sz="1200" b="1" spc="5" dirty="0" smtClean="0">
                <a:latin typeface="Arial"/>
                <a:cs typeface="Arial"/>
                <a:hlinkClick r:id="rId4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4" action="ppaction://hlinksldjump"/>
              </a:rPr>
              <a:t>...............................................................................................</a:t>
            </a:r>
            <a:r>
              <a:rPr sz="1200" b="1" spc="5" dirty="0" smtClean="0">
                <a:latin typeface="Arial"/>
                <a:cs typeface="Arial"/>
                <a:hlinkClick r:id="rId4" action="ppaction://hlinksldjump"/>
              </a:rPr>
              <a:t>.</a:t>
            </a:r>
            <a:r>
              <a:rPr sz="1200" b="1" dirty="0" smtClean="0">
                <a:latin typeface="Arial"/>
                <a:cs typeface="Arial"/>
                <a:hlinkClick r:id="rId4" action="ppaction://hlinksldjump"/>
              </a:rPr>
              <a:t>..............</a:t>
            </a:r>
            <a:r>
              <a:rPr sz="1200" b="1" spc="-105" dirty="0" smtClean="0">
                <a:latin typeface="Arial"/>
                <a:cs typeface="Arial"/>
                <a:hlinkClick r:id="rId4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4" action="ppaction://hlinksldjump"/>
              </a:rPr>
              <a:t>5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  <a:hlinkClick r:id="rId5" action="ppaction://hlinksldjump"/>
              </a:rPr>
              <a:t>ATRIBUCIONES</a:t>
            </a:r>
            <a:r>
              <a:rPr sz="1200" b="1" spc="5" dirty="0">
                <a:latin typeface="Arial"/>
                <a:cs typeface="Arial"/>
                <a:hlinkClick r:id="rId5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5" action="ppaction://hlinksldjump"/>
              </a:rPr>
              <a:t>DE</a:t>
            </a:r>
            <a:r>
              <a:rPr sz="1200" b="1" spc="5" dirty="0">
                <a:latin typeface="Arial"/>
                <a:cs typeface="Arial"/>
                <a:hlinkClick r:id="rId5" action="ppaction://hlinksldjump"/>
              </a:rPr>
              <a:t> </a:t>
            </a:r>
            <a:r>
              <a:rPr sz="1200" b="1" spc="-10" dirty="0">
                <a:latin typeface="Arial"/>
                <a:cs typeface="Arial"/>
                <a:hlinkClick r:id="rId5" action="ppaction://hlinksldjump"/>
              </a:rPr>
              <a:t>LA</a:t>
            </a:r>
            <a:r>
              <a:rPr sz="1200" b="1" spc="5" dirty="0">
                <a:latin typeface="Arial"/>
                <a:cs typeface="Arial"/>
                <a:hlinkClick r:id="rId5" action="ppaction://hlinksldjump"/>
              </a:rPr>
              <a:t> </a:t>
            </a:r>
            <a:r>
              <a:rPr sz="1200" b="1" dirty="0">
                <a:latin typeface="Arial"/>
                <a:cs typeface="Arial"/>
                <a:hlinkClick r:id="rId5" action="ppaction://hlinksldjump"/>
              </a:rPr>
              <a:t>COMISIÓN.............................................................................................................................................</a:t>
            </a:r>
            <a:r>
              <a:rPr sz="1200" b="1" spc="-105" dirty="0">
                <a:latin typeface="Arial"/>
                <a:cs typeface="Arial"/>
                <a:hlinkClick r:id="rId5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5" action="ppaction://hlinksldjump"/>
              </a:rPr>
              <a:t>6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  <a:hlinkClick r:id="rId6" action="ppaction://hlinksldjump"/>
              </a:rPr>
              <a:t>LÍNEAS </a:t>
            </a:r>
            <a:r>
              <a:rPr sz="1200" b="1" spc="-5" dirty="0">
                <a:latin typeface="Arial"/>
                <a:cs typeface="Arial"/>
                <a:hlinkClick r:id="rId6" action="ppaction://hlinksldjump"/>
              </a:rPr>
              <a:t>DE </a:t>
            </a:r>
            <a:r>
              <a:rPr sz="1200" b="1" spc="-5">
                <a:latin typeface="Arial"/>
                <a:cs typeface="Arial"/>
                <a:hlinkClick r:id="rId6" action="ppaction://hlinksldjump"/>
              </a:rPr>
              <a:t>AC</a:t>
            </a:r>
            <a:r>
              <a:rPr sz="1200" b="1" spc="-10">
                <a:latin typeface="Arial"/>
                <a:cs typeface="Arial"/>
                <a:hlinkClick r:id="rId6" action="ppaction://hlinksldjump"/>
              </a:rPr>
              <a:t>C</a:t>
            </a:r>
            <a:r>
              <a:rPr sz="1200" b="1">
                <a:latin typeface="Arial"/>
                <a:cs typeface="Arial"/>
                <a:hlinkClick r:id="rId6" action="ppaction://hlinksldjump"/>
              </a:rPr>
              <a:t>I</a:t>
            </a:r>
            <a:r>
              <a:rPr sz="1200" b="1" spc="5">
                <a:latin typeface="Arial"/>
                <a:cs typeface="Arial"/>
                <a:hlinkClick r:id="rId6" action="ppaction://hlinksldjump"/>
              </a:rPr>
              <a:t>Ó</a:t>
            </a:r>
            <a:r>
              <a:rPr sz="1200" b="1" spc="-5">
                <a:latin typeface="Arial"/>
                <a:cs typeface="Arial"/>
                <a:hlinkClick r:id="rId6" action="ppaction://hlinksldjump"/>
              </a:rPr>
              <a:t>N</a:t>
            </a:r>
            <a:r>
              <a:rPr sz="1200" b="1" smtClean="0">
                <a:latin typeface="Arial"/>
                <a:cs typeface="Arial"/>
                <a:hlinkClick r:id="rId6" action="ppaction://hlinksldjump"/>
              </a:rPr>
              <a:t>...............................</a:t>
            </a:r>
            <a:r>
              <a:rPr sz="1200" b="1" spc="5" smtClean="0">
                <a:latin typeface="Arial"/>
                <a:cs typeface="Arial"/>
                <a:hlinkClick r:id="rId6" action="ppaction://hlinksldjump"/>
              </a:rPr>
              <a:t>.</a:t>
            </a:r>
            <a:r>
              <a:rPr sz="1200" b="1" smtClean="0">
                <a:latin typeface="Arial"/>
                <a:cs typeface="Arial"/>
                <a:hlinkClick r:id="rId6" action="ppaction://hlinksldjump"/>
              </a:rPr>
              <a:t>...............................................................................................</a:t>
            </a:r>
            <a:r>
              <a:rPr sz="1200" b="1" spc="5" smtClean="0">
                <a:latin typeface="Arial"/>
                <a:cs typeface="Arial"/>
                <a:hlinkClick r:id="rId6" action="ppaction://hlinksldjump"/>
              </a:rPr>
              <a:t>.</a:t>
            </a:r>
            <a:r>
              <a:rPr sz="1200" b="1" smtClean="0">
                <a:latin typeface="Arial"/>
                <a:cs typeface="Arial"/>
                <a:hlinkClick r:id="rId6" action="ppaction://hlinksldjump"/>
              </a:rPr>
              <a:t>....................................</a:t>
            </a:r>
            <a:r>
              <a:rPr sz="1200" b="1" spc="-105" smtClean="0">
                <a:latin typeface="Arial"/>
                <a:cs typeface="Arial"/>
                <a:hlinkClick r:id="rId6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6" action="ppaction://hlinksldjump"/>
              </a:rPr>
              <a:t>7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  <a:hlinkClick r:id="rId7" action="ppaction://hlinksldjump"/>
              </a:rPr>
              <a:t>CRONOGRAMA</a:t>
            </a:r>
            <a:r>
              <a:rPr sz="1200" b="1" spc="15" dirty="0">
                <a:latin typeface="Arial"/>
                <a:cs typeface="Arial"/>
                <a:hlinkClick r:id="rId7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7" action="ppaction://hlinksldjump"/>
              </a:rPr>
              <a:t>DE</a:t>
            </a:r>
            <a:r>
              <a:rPr sz="1200" b="1" spc="20" dirty="0">
                <a:latin typeface="Arial"/>
                <a:cs typeface="Arial"/>
                <a:hlinkClick r:id="rId7" action="ppaction://hlinksldjump"/>
              </a:rPr>
              <a:t> </a:t>
            </a:r>
            <a:r>
              <a:rPr sz="1200" b="1" dirty="0">
                <a:latin typeface="Arial"/>
                <a:cs typeface="Arial"/>
                <a:hlinkClick r:id="rId7" action="ppaction://hlinksldjump"/>
              </a:rPr>
              <a:t>ACTIVIDADES</a:t>
            </a:r>
            <a:r>
              <a:rPr sz="1200" b="1" spc="10" dirty="0">
                <a:latin typeface="Arial"/>
                <a:cs typeface="Arial"/>
                <a:hlinkClick r:id="rId7" action="ppaction://hlinksldjump"/>
              </a:rPr>
              <a:t> </a:t>
            </a:r>
            <a:r>
              <a:rPr sz="1200" b="1" dirty="0">
                <a:latin typeface="Arial"/>
                <a:cs typeface="Arial"/>
                <a:hlinkClick r:id="rId7" action="ppaction://hlinksldjump"/>
              </a:rPr>
              <a:t>2023....................................................................................................................................</a:t>
            </a:r>
            <a:r>
              <a:rPr sz="1200" b="1" spc="-90" dirty="0">
                <a:latin typeface="Arial"/>
                <a:cs typeface="Arial"/>
                <a:hlinkClick r:id="rId7" action="ppaction://hlinksldjump"/>
              </a:rPr>
              <a:t> </a:t>
            </a:r>
            <a:r>
              <a:rPr sz="1200" b="1" spc="-5" dirty="0">
                <a:latin typeface="Arial"/>
                <a:cs typeface="Arial"/>
                <a:hlinkClick r:id="rId7" action="ppaction://hlinksldjump"/>
              </a:rPr>
              <a:t>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2</a:t>
            </a:fld>
            <a:endParaRPr spc="-1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10227" y="1328673"/>
            <a:ext cx="838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GLOSARIO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3</a:t>
            </a:fld>
            <a:endParaRPr spc="-1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77592" y="1876976"/>
          <a:ext cx="4577714" cy="4247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4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500">
                <a:tc>
                  <a:txBody>
                    <a:bodyPr/>
                    <a:lstStyle/>
                    <a:p>
                      <a:pPr marL="31750">
                        <a:lnSpc>
                          <a:spcPts val="1365"/>
                        </a:lnSpc>
                      </a:pPr>
                      <a:r>
                        <a:rPr sz="1200" b="1" spc="-125" dirty="0">
                          <a:latin typeface="Arial"/>
                          <a:cs typeface="Arial"/>
                        </a:rPr>
                        <a:t>CE: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365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1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COEYEC: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isió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Or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gan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lec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toral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Edu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Cívica.</a:t>
                      </a: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1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CPC: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rdina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artic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pa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ón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Ciu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CPPP: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110" dirty="0">
                          <a:latin typeface="Arial MT"/>
                          <a:cs typeface="Arial MT"/>
                        </a:rPr>
                        <a:t>Coordinación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5" dirty="0">
                          <a:latin typeface="Arial MT"/>
                          <a:cs typeface="Arial MT"/>
                        </a:rPr>
                        <a:t>Prerrogativas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5" dirty="0">
                          <a:latin typeface="Arial MT"/>
                          <a:cs typeface="Arial MT"/>
                        </a:rPr>
                        <a:t>Partidos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0" dirty="0">
                          <a:latin typeface="Arial MT"/>
                          <a:cs typeface="Arial MT"/>
                        </a:rPr>
                        <a:t>Políticos.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COE: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rdina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Or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g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an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izac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ón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le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ral</a:t>
                      </a:r>
                      <a:r>
                        <a:rPr sz="12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(INE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)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CEC: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rdina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du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ón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Cívic</a:t>
                      </a:r>
                      <a:r>
                        <a:rPr sz="1200" spc="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DEA: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spc="-105" dirty="0">
                          <a:latin typeface="Arial MT"/>
                          <a:cs typeface="Arial MT"/>
                        </a:rPr>
                        <a:t>Dirección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5" dirty="0">
                          <a:latin typeface="Arial MT"/>
                          <a:cs typeface="Arial MT"/>
                        </a:rPr>
                        <a:t>Ejecutiva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5" dirty="0">
                          <a:latin typeface="Arial MT"/>
                          <a:cs typeface="Arial MT"/>
                        </a:rPr>
                        <a:t>Administración.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DEOEEC: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105" dirty="0">
                          <a:latin typeface="Arial MT"/>
                          <a:cs typeface="Arial MT"/>
                        </a:rPr>
                        <a:t>Dirección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5" dirty="0">
                          <a:latin typeface="Arial MT"/>
                          <a:cs typeface="Arial MT"/>
                        </a:rPr>
                        <a:t>Ejecutiva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5" dirty="0">
                          <a:latin typeface="Arial MT"/>
                          <a:cs typeface="Arial MT"/>
                        </a:rPr>
                        <a:t>Electoral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0" dirty="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5" dirty="0">
                          <a:latin typeface="Arial MT"/>
                          <a:cs typeface="Arial MT"/>
                        </a:rPr>
                        <a:t>Cívica.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2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INE: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stit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nal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ral.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2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25" dirty="0">
                          <a:latin typeface="Arial"/>
                          <a:cs typeface="Arial"/>
                        </a:rPr>
                        <a:t>JED: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unta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lec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oral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istri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20" dirty="0">
                          <a:latin typeface="Arial"/>
                          <a:cs typeface="Arial"/>
                        </a:rPr>
                        <a:t>JLE: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unta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je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utiva.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LEPET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120" dirty="0">
                          <a:latin typeface="Arial MT"/>
                          <a:cs typeface="Arial MT"/>
                        </a:rPr>
                        <a:t>Ley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5" dirty="0">
                          <a:latin typeface="Arial MT"/>
                          <a:cs typeface="Arial MT"/>
                        </a:rPr>
                        <a:t>Electoral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0" dirty="0">
                          <a:latin typeface="Arial MT"/>
                          <a:cs typeface="Arial MT"/>
                        </a:rPr>
                        <a:t>Partidos</a:t>
                      </a:r>
                      <a:r>
                        <a:rPr sz="120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5" dirty="0">
                          <a:latin typeface="Arial MT"/>
                          <a:cs typeface="Arial MT"/>
                        </a:rPr>
                        <a:t>Políticos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0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0" dirty="0">
                          <a:latin typeface="Arial MT"/>
                          <a:cs typeface="Arial MT"/>
                        </a:rPr>
                        <a:t>Estado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Tabasco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1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25" dirty="0">
                          <a:latin typeface="Arial"/>
                          <a:cs typeface="Arial"/>
                        </a:rPr>
                        <a:t>SE: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cre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tar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í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je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utiva.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1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UNITIC: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114" dirty="0">
                          <a:latin typeface="Arial MT"/>
                          <a:cs typeface="Arial MT"/>
                        </a:rPr>
                        <a:t>Unidad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4" dirty="0">
                          <a:latin typeface="Arial MT"/>
                          <a:cs typeface="Arial MT"/>
                        </a:rPr>
                        <a:t>Tecnologías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9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Información</a:t>
                      </a:r>
                      <a:r>
                        <a:rPr sz="12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2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14" dirty="0">
                          <a:latin typeface="Arial MT"/>
                          <a:cs typeface="Arial MT"/>
                        </a:rPr>
                        <a:t>Comunicación.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UCS: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Unidad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un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icaci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ó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cia</a:t>
                      </a:r>
                      <a:r>
                        <a:rPr sz="1200" spc="1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3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270"/>
                        </a:spcBef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HCET: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355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Ho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orab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Co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greso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2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Ta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b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sc</a:t>
                      </a:r>
                      <a:r>
                        <a:rPr sz="1200" spc="2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.</a:t>
                      </a: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977225"/>
            <a:ext cx="8648065" cy="488479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1200" b="1" spc="-5" dirty="0">
                <a:latin typeface="Arial"/>
                <a:cs typeface="Arial"/>
              </a:rPr>
              <a:t>PRESENTACIÓN.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695"/>
              </a:spcBef>
            </a:pPr>
            <a:r>
              <a:rPr sz="1100" dirty="0">
                <a:latin typeface="Arial MT"/>
                <a:cs typeface="Arial MT"/>
              </a:rPr>
              <a:t>Este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Trabajo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2023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va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línea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Estrategia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Nacional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 (</a:t>
            </a:r>
            <a:r>
              <a:rPr sz="1100" spc="-5" dirty="0" smtClean="0">
                <a:latin typeface="Arial MT"/>
                <a:cs typeface="Arial MT"/>
              </a:rPr>
              <a:t>EN</a:t>
            </a:r>
            <a:r>
              <a:rPr lang="es-MX" sz="1100" spc="-5" dirty="0" smtClean="0">
                <a:latin typeface="Arial MT"/>
                <a:cs typeface="Arial MT"/>
              </a:rPr>
              <a:t>C</a:t>
            </a:r>
            <a:r>
              <a:rPr sz="1100" spc="-5" dirty="0" smtClean="0">
                <a:latin typeface="Arial MT"/>
                <a:cs typeface="Arial MT"/>
              </a:rPr>
              <a:t>CÍVICA</a:t>
            </a:r>
            <a:r>
              <a:rPr sz="1100" spc="-5" dirty="0">
                <a:latin typeface="Arial MT"/>
                <a:cs typeface="Arial MT"/>
              </a:rPr>
              <a:t>) 2017-2023,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establecida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por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Instituto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Nacional Electoral, </a:t>
            </a:r>
            <a:r>
              <a:rPr sz="1100" dirty="0">
                <a:latin typeface="Arial MT"/>
                <a:cs typeface="Arial MT"/>
              </a:rPr>
              <a:t>que este </a:t>
            </a:r>
            <a:r>
              <a:rPr sz="1100" spc="-5" dirty="0">
                <a:latin typeface="Arial MT"/>
                <a:cs typeface="Arial MT"/>
              </a:rPr>
              <a:t>Instituto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" dirty="0">
                <a:latin typeface="Arial MT"/>
                <a:cs typeface="Arial MT"/>
              </a:rPr>
              <a:t>seguido </a:t>
            </a:r>
            <a:r>
              <a:rPr sz="1100" dirty="0">
                <a:latin typeface="Arial MT"/>
                <a:cs typeface="Arial MT"/>
              </a:rPr>
              <a:t>desde su </a:t>
            </a:r>
            <a:r>
              <a:rPr sz="1100" spc="-5" dirty="0">
                <a:latin typeface="Arial MT"/>
                <a:cs typeface="Arial MT"/>
              </a:rPr>
              <a:t>instauración, </a:t>
            </a:r>
            <a:r>
              <a:rPr sz="1100" dirty="0">
                <a:latin typeface="Arial MT"/>
                <a:cs typeface="Arial MT"/>
              </a:rPr>
              <a:t>al </a:t>
            </a:r>
            <a:r>
              <a:rPr sz="1100" spc="-5" dirty="0">
                <a:latin typeface="Arial MT"/>
                <a:cs typeface="Arial MT"/>
              </a:rPr>
              <a:t>igual </a:t>
            </a:r>
            <a:r>
              <a:rPr sz="1100" dirty="0">
                <a:latin typeface="Arial MT"/>
                <a:cs typeface="Arial MT"/>
              </a:rPr>
              <a:t>que </a:t>
            </a:r>
            <a:r>
              <a:rPr sz="1100" spc="-5" dirty="0">
                <a:latin typeface="Arial MT"/>
                <a:cs typeface="Arial MT"/>
              </a:rPr>
              <a:t>la Estrategia Nacional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Educación </a:t>
            </a:r>
            <a:r>
              <a:rPr sz="1100" spc="5" dirty="0">
                <a:latin typeface="Arial MT"/>
                <a:cs typeface="Arial MT"/>
              </a:rPr>
              <a:t>Cívica </a:t>
            </a:r>
            <a:r>
              <a:rPr sz="1100" spc="-5" dirty="0">
                <a:latin typeface="Arial MT"/>
                <a:cs typeface="Arial MT"/>
              </a:rPr>
              <a:t>para </a:t>
            </a:r>
            <a:r>
              <a:rPr sz="1100" spc="-1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 Desarrollo </a:t>
            </a:r>
            <a:r>
              <a:rPr sz="1100" dirty="0">
                <a:latin typeface="Arial MT"/>
                <a:cs typeface="Arial MT"/>
              </a:rPr>
              <a:t>de la </a:t>
            </a:r>
            <a:r>
              <a:rPr sz="1100" spc="-5" dirty="0">
                <a:latin typeface="Arial MT"/>
                <a:cs typeface="Arial MT"/>
              </a:rPr>
              <a:t>Cultura Política Democrática 2011-2015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demás políticas públicas </a:t>
            </a:r>
            <a:r>
              <a:rPr sz="1100" dirty="0">
                <a:latin typeface="Arial MT"/>
                <a:cs typeface="Arial MT"/>
              </a:rPr>
              <a:t>que </a:t>
            </a:r>
            <a:r>
              <a:rPr sz="1100" spc="-5" dirty="0">
                <a:latin typeface="Arial MT"/>
                <a:cs typeface="Arial MT"/>
              </a:rPr>
              <a:t>la precedieron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este mismo sentido, instauradas </a:t>
            </a:r>
            <a:r>
              <a:rPr sz="1100" dirty="0">
                <a:latin typeface="Arial MT"/>
                <a:cs typeface="Arial MT"/>
              </a:rPr>
              <a:t> por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entonces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Instituto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Federal</a:t>
            </a:r>
            <a:r>
              <a:rPr sz="1100" spc="-5" dirty="0">
                <a:latin typeface="Arial MT"/>
                <a:cs typeface="Arial MT"/>
              </a:rPr>
              <a:t> Electoral,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 </a:t>
            </a:r>
            <a:r>
              <a:rPr sz="1100" spc="-5" dirty="0">
                <a:latin typeface="Arial MT"/>
                <a:cs typeface="Arial MT"/>
              </a:rPr>
              <a:t>también</a:t>
            </a:r>
            <a:r>
              <a:rPr sz="1100" dirty="0">
                <a:latin typeface="Arial MT"/>
                <a:cs typeface="Arial MT"/>
              </a:rPr>
              <a:t> se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ha </a:t>
            </a:r>
            <a:r>
              <a:rPr sz="1100" spc="-5" dirty="0">
                <a:latin typeface="Arial MT"/>
                <a:cs typeface="Arial MT"/>
              </a:rPr>
              <a:t>venido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nutriendo.</a:t>
            </a: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Arial MT"/>
              <a:cs typeface="Arial MT"/>
            </a:endParaRPr>
          </a:p>
          <a:p>
            <a:pPr marL="12700" marR="8255" algn="just">
              <a:lnSpc>
                <a:spcPts val="1260"/>
              </a:lnSpc>
            </a:pPr>
            <a:r>
              <a:rPr sz="1100" dirty="0">
                <a:latin typeface="Arial MT"/>
                <a:cs typeface="Arial MT"/>
              </a:rPr>
              <a:t>Forma </a:t>
            </a:r>
            <a:r>
              <a:rPr sz="1100" spc="-5" dirty="0">
                <a:latin typeface="Arial MT"/>
                <a:cs typeface="Arial MT"/>
              </a:rPr>
              <a:t>parte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10" dirty="0">
                <a:latin typeface="Arial MT"/>
                <a:cs typeface="Arial MT"/>
              </a:rPr>
              <a:t>es </a:t>
            </a:r>
            <a:r>
              <a:rPr sz="1100" spc="-5" dirty="0">
                <a:latin typeface="Arial MT"/>
                <a:cs typeface="Arial MT"/>
              </a:rPr>
              <a:t>continuación </a:t>
            </a:r>
            <a:r>
              <a:rPr sz="1100" dirty="0">
                <a:latin typeface="Arial MT"/>
                <a:cs typeface="Arial MT"/>
              </a:rPr>
              <a:t>con </a:t>
            </a:r>
            <a:r>
              <a:rPr sz="1100" spc="-5" dirty="0">
                <a:latin typeface="Arial MT"/>
                <a:cs typeface="Arial MT"/>
              </a:rPr>
              <a:t>las adecuaciones pertinentes, del Plan Integral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Educación Cívica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Participación Ciudadana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Tabasco,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2022-2023,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aprobado</a:t>
            </a:r>
            <a:r>
              <a:rPr sz="1100" dirty="0">
                <a:latin typeface="Arial MT"/>
                <a:cs typeface="Arial MT"/>
              </a:rPr>
              <a:t> 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año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pasado</a:t>
            </a:r>
            <a:r>
              <a:rPr sz="1100" spc="-5" dirty="0">
                <a:latin typeface="Arial MT"/>
                <a:cs typeface="Arial MT"/>
              </a:rPr>
              <a:t> por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Comisión</a:t>
            </a:r>
            <a:r>
              <a:rPr sz="1100" dirty="0">
                <a:latin typeface="Arial MT"/>
                <a:cs typeface="Arial MT"/>
              </a:rPr>
              <a:t> y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Consejo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Estatal,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mediante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acuerdo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CE/2022/03.</a:t>
            </a: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 dirty="0">
              <a:latin typeface="Arial MT"/>
              <a:cs typeface="Arial MT"/>
            </a:endParaRPr>
          </a:p>
          <a:p>
            <a:pPr marL="12700" marR="6350" algn="just">
              <a:lnSpc>
                <a:spcPct val="95900"/>
              </a:lnSpc>
            </a:pPr>
            <a:r>
              <a:rPr sz="1100" spc="-5" dirty="0">
                <a:latin typeface="Arial MT"/>
                <a:cs typeface="Arial MT"/>
              </a:rPr>
              <a:t>De conformidad </a:t>
            </a:r>
            <a:r>
              <a:rPr sz="1100" dirty="0">
                <a:latin typeface="Arial MT"/>
                <a:cs typeface="Arial MT"/>
              </a:rPr>
              <a:t>con </a:t>
            </a:r>
            <a:r>
              <a:rPr sz="1100" spc="-5" dirty="0">
                <a:latin typeface="Arial MT"/>
                <a:cs typeface="Arial MT"/>
              </a:rPr>
              <a:t>la legislación </a:t>
            </a:r>
            <a:r>
              <a:rPr sz="1100" dirty="0">
                <a:latin typeface="Arial MT"/>
                <a:cs typeface="Arial MT"/>
              </a:rPr>
              <a:t>electoral vigente, </a:t>
            </a:r>
            <a:r>
              <a:rPr sz="1100" spc="-5" dirty="0">
                <a:latin typeface="Arial MT"/>
                <a:cs typeface="Arial MT"/>
              </a:rPr>
              <a:t>éste año,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la primera </a:t>
            </a:r>
            <a:r>
              <a:rPr sz="1100" dirty="0">
                <a:latin typeface="Arial MT"/>
                <a:cs typeface="Arial MT"/>
              </a:rPr>
              <a:t>semana de </a:t>
            </a:r>
            <a:r>
              <a:rPr sz="1100" spc="-5" dirty="0">
                <a:latin typeface="Arial MT"/>
                <a:cs typeface="Arial MT"/>
              </a:rPr>
              <a:t>octubre, comienza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Proceso Electoral </a:t>
            </a:r>
            <a:r>
              <a:rPr sz="1100" dirty="0">
                <a:latin typeface="Arial MT"/>
                <a:cs typeface="Arial MT"/>
              </a:rPr>
              <a:t>2023-2024,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por </a:t>
            </a:r>
            <a:r>
              <a:rPr sz="1100" spc="-5" dirty="0">
                <a:latin typeface="Arial MT"/>
                <a:cs typeface="Arial MT"/>
              </a:rPr>
              <a:t>lo </a:t>
            </a:r>
            <a:r>
              <a:rPr sz="1100" dirty="0">
                <a:latin typeface="Arial MT"/>
                <a:cs typeface="Arial MT"/>
              </a:rPr>
              <a:t>que, a </a:t>
            </a:r>
            <a:r>
              <a:rPr sz="1100" spc="-5" dirty="0">
                <a:latin typeface="Arial MT"/>
                <a:cs typeface="Arial MT"/>
              </a:rPr>
              <a:t>diferencia del </a:t>
            </a:r>
            <a:r>
              <a:rPr sz="1100" dirty="0">
                <a:latin typeface="Arial MT"/>
                <a:cs typeface="Arial MT"/>
              </a:rPr>
              <a:t>año </a:t>
            </a:r>
            <a:r>
              <a:rPr sz="1100" spc="-5" dirty="0">
                <a:latin typeface="Arial MT"/>
                <a:cs typeface="Arial MT"/>
              </a:rPr>
              <a:t>pasado, </a:t>
            </a:r>
            <a:r>
              <a:rPr sz="1100" dirty="0">
                <a:latin typeface="Arial MT"/>
                <a:cs typeface="Arial MT"/>
              </a:rPr>
              <a:t>se </a:t>
            </a:r>
            <a:r>
              <a:rPr sz="1100" spc="-5" dirty="0">
                <a:latin typeface="Arial MT"/>
                <a:cs typeface="Arial MT"/>
              </a:rPr>
              <a:t>contemplan las </a:t>
            </a:r>
            <a:r>
              <a:rPr sz="1100" dirty="0">
                <a:latin typeface="Arial MT"/>
                <a:cs typeface="Arial MT"/>
              </a:rPr>
              <a:t>acciones </a:t>
            </a:r>
            <a:r>
              <a:rPr sz="1100" spc="-5" dirty="0">
                <a:latin typeface="Arial MT"/>
                <a:cs typeface="Arial MT"/>
              </a:rPr>
              <a:t>correspondientes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" dirty="0">
                <a:latin typeface="Arial MT"/>
                <a:cs typeface="Arial MT"/>
              </a:rPr>
              <a:t>realizar, cuya temporalidad </a:t>
            </a:r>
            <a:r>
              <a:rPr sz="1100" dirty="0">
                <a:latin typeface="Arial MT"/>
                <a:cs typeface="Arial MT"/>
              </a:rPr>
              <a:t>puede cambiar si </a:t>
            </a:r>
            <a:r>
              <a:rPr sz="1100" spc="-5" dirty="0">
                <a:latin typeface="Arial MT"/>
                <a:cs typeface="Arial MT"/>
              </a:rPr>
              <a:t>así lo 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llegase</a:t>
            </a:r>
            <a:r>
              <a:rPr sz="1100" dirty="0">
                <a:latin typeface="Arial MT"/>
                <a:cs typeface="Arial MT"/>
              </a:rPr>
              <a:t> 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contemplar 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reforma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</a:t>
            </a:r>
            <a:r>
              <a:rPr sz="1100" dirty="0">
                <a:latin typeface="Arial MT"/>
                <a:cs typeface="Arial MT"/>
              </a:rPr>
              <a:t> en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proceso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aprobada,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su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caso.</a:t>
            </a: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</a:pPr>
            <a:r>
              <a:rPr sz="1100" dirty="0">
                <a:latin typeface="Arial MT"/>
                <a:cs typeface="Arial MT"/>
              </a:rPr>
              <a:t>Las acciones </a:t>
            </a:r>
            <a:r>
              <a:rPr sz="1100" spc="-5" dirty="0">
                <a:latin typeface="Arial MT"/>
                <a:cs typeface="Arial MT"/>
              </a:rPr>
              <a:t>inscritas</a:t>
            </a:r>
            <a:r>
              <a:rPr sz="1100" spc="-10" dirty="0">
                <a:latin typeface="Arial MT"/>
                <a:cs typeface="Arial MT"/>
              </a:rPr>
              <a:t> en</a:t>
            </a:r>
            <a:r>
              <a:rPr sz="1100" dirty="0">
                <a:latin typeface="Arial MT"/>
                <a:cs typeface="Arial MT"/>
              </a:rPr>
              <a:t> el </a:t>
            </a:r>
            <a:r>
              <a:rPr sz="1100" spc="-5" dirty="0">
                <a:latin typeface="Arial MT"/>
                <a:cs typeface="Arial MT"/>
              </a:rPr>
              <a:t>mismo, </a:t>
            </a:r>
            <a:r>
              <a:rPr sz="1100" dirty="0">
                <a:latin typeface="Arial MT"/>
                <a:cs typeface="Arial MT"/>
              </a:rPr>
              <a:t>no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son </a:t>
            </a:r>
            <a:r>
              <a:rPr sz="1100" spc="-5" dirty="0">
                <a:latin typeface="Arial MT"/>
                <a:cs typeface="Arial MT"/>
              </a:rPr>
              <a:t>limitativas.</a:t>
            </a: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MA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CO LEGAL.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100" spc="-5" dirty="0">
                <a:latin typeface="Arial MT"/>
                <a:cs typeface="Arial MT"/>
              </a:rPr>
              <a:t>Artículo 113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 LEPET:</a:t>
            </a: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 MT"/>
              <a:cs typeface="Arial MT"/>
            </a:endParaRPr>
          </a:p>
          <a:p>
            <a:pPr marL="698500" marR="8255" indent="-228600" algn="just">
              <a:lnSpc>
                <a:spcPct val="103699"/>
              </a:lnSpc>
              <a:spcBef>
                <a:spcPts val="5"/>
              </a:spcBef>
              <a:buAutoNum type="arabicPeriod"/>
              <a:tabLst>
                <a:tab pos="699135" algn="l"/>
              </a:tabLst>
            </a:pPr>
            <a:r>
              <a:rPr sz="1000" i="1" spc="-5" dirty="0">
                <a:latin typeface="Arial"/>
                <a:cs typeface="Arial"/>
              </a:rPr>
              <a:t>“El Consejo Estatal constituirá las comisiones permanentes de Vinculación con el Instituto Nacional Electoral, </a:t>
            </a:r>
            <a:r>
              <a:rPr sz="1000" i="1" dirty="0">
                <a:latin typeface="Arial"/>
                <a:cs typeface="Arial"/>
              </a:rPr>
              <a:t>de </a:t>
            </a:r>
            <a:r>
              <a:rPr sz="1000" i="1" spc="-5" dirty="0">
                <a:latin typeface="Arial"/>
                <a:cs typeface="Arial"/>
              </a:rPr>
              <a:t>Organización Electoral y 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Educación Cívica, </a:t>
            </a:r>
            <a:r>
              <a:rPr sz="1000" i="1" dirty="0">
                <a:latin typeface="Arial"/>
                <a:cs typeface="Arial"/>
              </a:rPr>
              <a:t>de </a:t>
            </a:r>
            <a:r>
              <a:rPr sz="1000" i="1" spc="-5" dirty="0">
                <a:latin typeface="Arial"/>
                <a:cs typeface="Arial"/>
              </a:rPr>
              <a:t>Denuncias y Quejas, y de Igualdad de Género y no Discriminación; así como las comisiones temporales que considere 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pertinentes</a:t>
            </a:r>
            <a:r>
              <a:rPr sz="1000" i="1" spc="5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para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el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desempeño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de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sus</a:t>
            </a:r>
            <a:r>
              <a:rPr sz="1000" i="1" spc="6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atribuciones,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las</a:t>
            </a:r>
            <a:r>
              <a:rPr sz="1000" i="1" spc="5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que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siempre</a:t>
            </a:r>
            <a:r>
              <a:rPr sz="1000" i="1" spc="6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serán</a:t>
            </a:r>
            <a:r>
              <a:rPr sz="1000" i="1" spc="9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presididas</a:t>
            </a:r>
            <a:r>
              <a:rPr sz="1000" i="1" spc="5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por</a:t>
            </a:r>
            <a:r>
              <a:rPr sz="1000" i="1" spc="6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una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Consejera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o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un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Consejero</a:t>
            </a:r>
            <a:r>
              <a:rPr sz="1000" i="1" spc="6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Electoral,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salvo</a:t>
            </a:r>
            <a:r>
              <a:rPr sz="1000" i="1" spc="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la </a:t>
            </a:r>
            <a:r>
              <a:rPr sz="1000" i="1" spc="-26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de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Vinculación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con</a:t>
            </a:r>
            <a:r>
              <a:rPr sz="1000" i="1" dirty="0">
                <a:latin typeface="Arial"/>
                <a:cs typeface="Arial"/>
              </a:rPr>
              <a:t> el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Instituto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Nacional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Electoral, que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será </a:t>
            </a:r>
            <a:r>
              <a:rPr sz="1000" i="1" spc="-10" dirty="0">
                <a:latin typeface="Arial"/>
                <a:cs typeface="Arial"/>
              </a:rPr>
              <a:t>presidida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por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la</a:t>
            </a:r>
            <a:r>
              <a:rPr sz="1000" i="1" spc="-5" dirty="0">
                <a:latin typeface="Arial"/>
                <a:cs typeface="Arial"/>
              </a:rPr>
              <a:t> Consejera o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el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Consejero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Presidente.”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1150" dirty="0">
              <a:latin typeface="Arial"/>
              <a:cs typeface="Arial"/>
            </a:endParaRPr>
          </a:p>
          <a:p>
            <a:pPr marL="698500" marR="10160" indent="-228600" algn="just">
              <a:lnSpc>
                <a:spcPts val="1150"/>
              </a:lnSpc>
              <a:spcBef>
                <a:spcPts val="5"/>
              </a:spcBef>
              <a:buFont typeface="Arial"/>
              <a:buAutoNum type="arabicPeriod"/>
              <a:tabLst>
                <a:tab pos="734060" algn="l"/>
              </a:tabLst>
            </a:pPr>
            <a:r>
              <a:rPr dirty="0"/>
              <a:t>	</a:t>
            </a:r>
            <a:r>
              <a:rPr sz="1000" i="1" spc="-5" dirty="0">
                <a:latin typeface="Arial"/>
                <a:cs typeface="Arial"/>
              </a:rPr>
              <a:t>“Todas </a:t>
            </a:r>
            <a:r>
              <a:rPr sz="1000" i="1" spc="-10" dirty="0">
                <a:latin typeface="Arial"/>
                <a:cs typeface="Arial"/>
              </a:rPr>
              <a:t>las </a:t>
            </a:r>
            <a:r>
              <a:rPr sz="1000" i="1" spc="-5" dirty="0">
                <a:latin typeface="Arial"/>
                <a:cs typeface="Arial"/>
              </a:rPr>
              <a:t>comisiones </a:t>
            </a:r>
            <a:r>
              <a:rPr sz="1000" i="1" dirty="0">
                <a:latin typeface="Arial"/>
                <a:cs typeface="Arial"/>
              </a:rPr>
              <a:t>se </a:t>
            </a:r>
            <a:r>
              <a:rPr sz="1000" i="1" spc="-10" dirty="0">
                <a:latin typeface="Arial"/>
                <a:cs typeface="Arial"/>
              </a:rPr>
              <a:t>integrarán </a:t>
            </a:r>
            <a:r>
              <a:rPr sz="1000" i="1" spc="-5" dirty="0">
                <a:latin typeface="Arial"/>
                <a:cs typeface="Arial"/>
              </a:rPr>
              <a:t>con un máximo de tres </a:t>
            </a:r>
            <a:r>
              <a:rPr sz="1000" i="1" spc="-10" dirty="0">
                <a:latin typeface="Arial"/>
                <a:cs typeface="Arial"/>
              </a:rPr>
              <a:t>Consejeras </a:t>
            </a:r>
            <a:r>
              <a:rPr sz="1000" i="1" spc="-5" dirty="0">
                <a:latin typeface="Arial"/>
                <a:cs typeface="Arial"/>
              </a:rPr>
              <a:t>y </a:t>
            </a:r>
            <a:r>
              <a:rPr sz="1000" i="1" dirty="0">
                <a:latin typeface="Arial"/>
                <a:cs typeface="Arial"/>
              </a:rPr>
              <a:t>Consejeros </a:t>
            </a:r>
            <a:r>
              <a:rPr sz="1000" i="1" spc="-5" dirty="0">
                <a:latin typeface="Arial"/>
                <a:cs typeface="Arial"/>
              </a:rPr>
              <a:t>Electorales bajo el principio </a:t>
            </a:r>
            <a:r>
              <a:rPr sz="1000" i="1" dirty="0">
                <a:latin typeface="Arial"/>
                <a:cs typeface="Arial"/>
              </a:rPr>
              <a:t>de </a:t>
            </a:r>
            <a:r>
              <a:rPr sz="1000" i="1" spc="-5" dirty="0">
                <a:latin typeface="Arial"/>
                <a:cs typeface="Arial"/>
              </a:rPr>
              <a:t>paridad de género; 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podrán participar en ellas, con voz, pero </a:t>
            </a:r>
            <a:r>
              <a:rPr sz="1000" i="1" dirty="0">
                <a:latin typeface="Arial"/>
                <a:cs typeface="Arial"/>
              </a:rPr>
              <a:t>sin voto, </a:t>
            </a:r>
            <a:r>
              <a:rPr sz="1000" i="1" spc="-5" dirty="0">
                <a:latin typeface="Arial"/>
                <a:cs typeface="Arial"/>
              </a:rPr>
              <a:t>las Consejeras y los Consejeros Representantes de los Partidos Políticos; la Directora o </a:t>
            </a:r>
            <a:r>
              <a:rPr sz="1000" i="1" dirty="0">
                <a:latin typeface="Arial"/>
                <a:cs typeface="Arial"/>
              </a:rPr>
              <a:t>el 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Director</a:t>
            </a:r>
            <a:r>
              <a:rPr sz="1000" i="1" dirty="0">
                <a:latin typeface="Arial"/>
                <a:cs typeface="Arial"/>
              </a:rPr>
              <a:t> de </a:t>
            </a:r>
            <a:r>
              <a:rPr sz="1000" i="1" spc="-5" dirty="0">
                <a:latin typeface="Arial"/>
                <a:cs typeface="Arial"/>
              </a:rPr>
              <a:t>Organización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Electoral y</a:t>
            </a:r>
            <a:r>
              <a:rPr sz="1000" i="1" spc="2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Educación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Cívica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del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Instituto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Estatal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actuará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como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Secretaria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o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Secretario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Técnico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de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las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mismas.”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4</a:t>
            </a:fld>
            <a:endParaRPr spc="-1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65021"/>
            <a:ext cx="8648065" cy="114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INTEGRACIÓN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LA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COMISIÓN.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805"/>
              </a:spcBef>
            </a:pPr>
            <a:r>
              <a:rPr sz="1100" spc="-5" dirty="0">
                <a:latin typeface="Arial MT"/>
                <a:cs typeface="Arial MT"/>
              </a:rPr>
              <a:t>El artículo </a:t>
            </a:r>
            <a:r>
              <a:rPr sz="1100" dirty="0">
                <a:latin typeface="Arial MT"/>
                <a:cs typeface="Arial MT"/>
              </a:rPr>
              <a:t>5 </a:t>
            </a:r>
            <a:r>
              <a:rPr sz="1100" spc="-5" dirty="0">
                <a:latin typeface="Arial MT"/>
                <a:cs typeface="Arial MT"/>
              </a:rPr>
              <a:t>del Reglamento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Comisiones </a:t>
            </a:r>
            <a:r>
              <a:rPr sz="1100" dirty="0">
                <a:latin typeface="Arial MT"/>
                <a:cs typeface="Arial MT"/>
              </a:rPr>
              <a:t>del </a:t>
            </a:r>
            <a:r>
              <a:rPr sz="1100" spc="-5" dirty="0">
                <a:latin typeface="Arial MT"/>
                <a:cs typeface="Arial MT"/>
              </a:rPr>
              <a:t>Consejo Estatal establece </a:t>
            </a:r>
            <a:r>
              <a:rPr sz="1100" dirty="0">
                <a:latin typeface="Arial MT"/>
                <a:cs typeface="Arial MT"/>
              </a:rPr>
              <a:t>que, con excepción de </a:t>
            </a:r>
            <a:r>
              <a:rPr sz="1100" spc="-5" dirty="0">
                <a:latin typeface="Arial MT"/>
                <a:cs typeface="Arial MT"/>
              </a:rPr>
              <a:t>la Comisión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Vinculación </a:t>
            </a:r>
            <a:r>
              <a:rPr sz="1100" dirty="0">
                <a:latin typeface="Arial MT"/>
                <a:cs typeface="Arial MT"/>
              </a:rPr>
              <a:t>con el </a:t>
            </a:r>
            <a:r>
              <a:rPr sz="1100" spc="-5" dirty="0">
                <a:latin typeface="Arial MT"/>
                <a:cs typeface="Arial MT"/>
              </a:rPr>
              <a:t>INE, la 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presidencia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las demás Comisiones </a:t>
            </a:r>
            <a:r>
              <a:rPr sz="1100" dirty="0">
                <a:latin typeface="Arial MT"/>
                <a:cs typeface="Arial MT"/>
              </a:rPr>
              <a:t>será </a:t>
            </a:r>
            <a:r>
              <a:rPr sz="1100" spc="-5" dirty="0">
                <a:latin typeface="Arial MT"/>
                <a:cs typeface="Arial MT"/>
              </a:rPr>
              <a:t>rotativa anualmente entre sus integrantes,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virtud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lo cual, </a:t>
            </a:r>
            <a:r>
              <a:rPr sz="1100" dirty="0">
                <a:latin typeface="Arial MT"/>
                <a:cs typeface="Arial MT"/>
              </a:rPr>
              <a:t>el 31 de </a:t>
            </a:r>
            <a:r>
              <a:rPr sz="1100" spc="-5" dirty="0">
                <a:latin typeface="Arial MT"/>
                <a:cs typeface="Arial MT"/>
              </a:rPr>
              <a:t>octubre del </a:t>
            </a:r>
            <a:r>
              <a:rPr sz="1100" dirty="0">
                <a:latin typeface="Arial MT"/>
                <a:cs typeface="Arial MT"/>
              </a:rPr>
              <a:t>2022 el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Consejo Estatal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Sesión Ordinaria mediante acuerdo CE/2022/032, aprobó por unanimidad </a:t>
            </a:r>
            <a:r>
              <a:rPr sz="1100" dirty="0">
                <a:latin typeface="Arial MT"/>
                <a:cs typeface="Arial MT"/>
              </a:rPr>
              <a:t>de votos </a:t>
            </a:r>
            <a:r>
              <a:rPr sz="1100" spc="-5" dirty="0">
                <a:latin typeface="Arial MT"/>
                <a:cs typeface="Arial MT"/>
              </a:rPr>
              <a:t>la designación </a:t>
            </a:r>
            <a:r>
              <a:rPr sz="1100" spc="15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la presidencia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esta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Comisión,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quedar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integrada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siguiente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manera: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5</a:t>
            </a:fld>
            <a:endParaRPr spc="-1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70913" y="2357882"/>
          <a:ext cx="7527924" cy="368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125">
                <a:tc gridSpan="4">
                  <a:txBody>
                    <a:bodyPr/>
                    <a:lstStyle/>
                    <a:p>
                      <a:pPr marL="2540" algn="ctr">
                        <a:lnSpc>
                          <a:spcPts val="1280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Consejerías Electorales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Acuerdo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CE/2022/032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6570" marR="85725" indent="-399415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derecho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voz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voto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Con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derecho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voz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267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Mtro.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Juan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Correa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López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Presidente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Comisión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Lic.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María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Elvia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Magaña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Sandoval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Integrante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Comisión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268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M.D.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Víctor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Humberto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Mejía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Naranjo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Integrante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Comisión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3">
                <a:tc gridSpan="4">
                  <a:txBody>
                    <a:bodyPr/>
                    <a:lstStyle/>
                    <a:p>
                      <a:pPr marL="2540"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Técnica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410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Mtra.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Blanca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Eni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Moreno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Roa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>
                        <a:lnSpc>
                          <a:spcPts val="127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Directora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Ejecutiva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Organización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Electoral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Cívica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83">
                <a:tc gridSpan="4"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Representaciones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Partidos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Políticos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acreditados</a:t>
                      </a:r>
                      <a:r>
                        <a:rPr sz="1100" spc="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ante</a:t>
                      </a:r>
                      <a:r>
                        <a:rPr sz="11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la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COEYEC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268"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Lic.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Karla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Yeri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Camelo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Pineda,</a:t>
                      </a:r>
                      <a:r>
                        <a:rPr sz="11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Revolucionario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Institucional.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11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 gridSpan="2">
                  <a:txBody>
                    <a:bodyPr/>
                    <a:lstStyle/>
                    <a:p>
                      <a:pPr marL="69850" marR="709930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Lic.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Carlos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Alberto Castellanos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Morales,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Revolución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Democrática.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659">
                <a:tc gridSpan="2">
                  <a:txBody>
                    <a:bodyPr/>
                    <a:lstStyle/>
                    <a:p>
                      <a:pPr marL="69850" marR="375285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Lic.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Pedro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Alcibíades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Calcáneo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Argüelles,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Verde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Ecologista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México.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984"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C.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Luis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Alonso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Palomeque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Suarez,</a:t>
                      </a:r>
                      <a:r>
                        <a:rPr sz="11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Partido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Movimiento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Ciudadano.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648">
                <a:tc grid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Lic.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Alfredo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Guadalupe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Mendoza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Jiménez,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MORENA.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65021"/>
            <a:ext cx="8642985" cy="82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ATRIBUCIONES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LA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COMISIÓN.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844"/>
              </a:spcBef>
            </a:pPr>
            <a:r>
              <a:rPr sz="1100" spc="-5" dirty="0">
                <a:latin typeface="Arial MT"/>
                <a:cs typeface="Arial MT"/>
              </a:rPr>
              <a:t>De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acuerdo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al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Artículo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14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Reglamento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Comisiones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Consejo</a:t>
            </a:r>
            <a:r>
              <a:rPr sz="1100" spc="-7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Estatal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-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Instituto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Electoral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Tabasco,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dirty="0">
                <a:latin typeface="Arial MT"/>
                <a:cs typeface="Arial MT"/>
              </a:rPr>
              <a:t> COEYEC </a:t>
            </a:r>
            <a:r>
              <a:rPr sz="1100" spc="-5" dirty="0">
                <a:latin typeface="Arial MT"/>
                <a:cs typeface="Arial MT"/>
              </a:rPr>
              <a:t>ejercerá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siguientes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atribuciones: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6</a:t>
            </a:fld>
            <a:endParaRPr spc="-110" dirty="0"/>
          </a:p>
        </p:txBody>
      </p:sp>
      <p:sp>
        <p:nvSpPr>
          <p:cNvPr id="3" name="object 3"/>
          <p:cNvSpPr txBox="1"/>
          <p:nvPr/>
        </p:nvSpPr>
        <p:spPr>
          <a:xfrm>
            <a:off x="935227" y="1998319"/>
            <a:ext cx="197485" cy="94932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100" spc="5" dirty="0">
                <a:latin typeface="Arial MT"/>
                <a:cs typeface="Arial MT"/>
              </a:rPr>
              <a:t>I.</a:t>
            </a:r>
            <a:endParaRPr sz="1100">
              <a:latin typeface="Arial MT"/>
              <a:cs typeface="Arial MT"/>
            </a:endParaRPr>
          </a:p>
          <a:p>
            <a:pPr marL="12700" marR="20320">
              <a:lnSpc>
                <a:spcPts val="1460"/>
              </a:lnSpc>
              <a:spcBef>
                <a:spcPts val="65"/>
              </a:spcBef>
            </a:pPr>
            <a:r>
              <a:rPr sz="1100" spc="-5" dirty="0">
                <a:latin typeface="Arial MT"/>
                <a:cs typeface="Arial MT"/>
              </a:rPr>
              <a:t>II.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dirty="0">
                <a:latin typeface="Arial MT"/>
                <a:cs typeface="Arial MT"/>
              </a:rPr>
              <a:t>I.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100" dirty="0">
                <a:latin typeface="Arial MT"/>
                <a:cs typeface="Arial MT"/>
              </a:rPr>
              <a:t>I</a:t>
            </a:r>
            <a:r>
              <a:rPr sz="1100" spc="-5" dirty="0">
                <a:latin typeface="Arial MT"/>
                <a:cs typeface="Arial MT"/>
              </a:rPr>
              <a:t>V</a:t>
            </a:r>
            <a:r>
              <a:rPr sz="1100" dirty="0"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Arial MT"/>
                <a:cs typeface="Arial MT"/>
              </a:rPr>
              <a:t>V.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5227" y="3122802"/>
            <a:ext cx="197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MT"/>
                <a:cs typeface="Arial MT"/>
              </a:rPr>
              <a:t>V</a:t>
            </a:r>
            <a:r>
              <a:rPr sz="1100" dirty="0">
                <a:latin typeface="Arial MT"/>
                <a:cs typeface="Arial MT"/>
              </a:rPr>
              <a:t>I.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5227" y="3493134"/>
            <a:ext cx="23685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MT"/>
                <a:cs typeface="Arial MT"/>
              </a:rPr>
              <a:t>V</a:t>
            </a:r>
            <a:r>
              <a:rPr sz="1100" dirty="0">
                <a:latin typeface="Arial MT"/>
                <a:cs typeface="Arial MT"/>
              </a:rPr>
              <a:t>II.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5227" y="3861942"/>
            <a:ext cx="2749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Arial MT"/>
                <a:cs typeface="Arial MT"/>
              </a:rPr>
              <a:t>V</a:t>
            </a:r>
            <a:r>
              <a:rPr sz="1100" dirty="0">
                <a:latin typeface="Arial MT"/>
                <a:cs typeface="Arial MT"/>
              </a:rPr>
              <a:t>II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dirty="0"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5227" y="4232528"/>
            <a:ext cx="197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 MT"/>
                <a:cs typeface="Arial MT"/>
              </a:rPr>
              <a:t>I</a:t>
            </a:r>
            <a:r>
              <a:rPr sz="1100" spc="-5" dirty="0">
                <a:latin typeface="Arial MT"/>
                <a:cs typeface="Arial MT"/>
              </a:rPr>
              <a:t>X</a:t>
            </a:r>
            <a:r>
              <a:rPr sz="1100" dirty="0"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5227" y="4601336"/>
            <a:ext cx="1568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 MT"/>
                <a:cs typeface="Arial MT"/>
              </a:rPr>
              <a:t>X.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5227" y="4952466"/>
            <a:ext cx="290195" cy="76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6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XI.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XII. 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XIII.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X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5" dirty="0">
                <a:latin typeface="Arial MT"/>
                <a:cs typeface="Arial MT"/>
              </a:rPr>
              <a:t>V</a:t>
            </a:r>
            <a:r>
              <a:rPr sz="1100" dirty="0"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2682" y="1998319"/>
            <a:ext cx="7959725" cy="3721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85265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Arial MT"/>
                <a:cs typeface="Arial MT"/>
              </a:rPr>
              <a:t>Dar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seguimiento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diversas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solicitudes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planteadas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por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partidos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políticos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agrupaciones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políticas;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Vigilar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5" dirty="0">
                <a:latin typeface="Arial MT"/>
                <a:cs typeface="Arial MT"/>
              </a:rPr>
              <a:t> cumplimiento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prerrogativas</a:t>
            </a:r>
            <a:r>
              <a:rPr sz="1100" dirty="0">
                <a:latin typeface="Arial MT"/>
                <a:cs typeface="Arial MT"/>
              </a:rPr>
              <a:t> 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 partidos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políticos;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Arial MT"/>
                <a:cs typeface="Arial MT"/>
              </a:rPr>
              <a:t>Vigilar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cálculo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financiamiento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público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partidos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políticos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 </a:t>
            </a:r>
            <a:r>
              <a:rPr sz="1100" spc="-5" dirty="0">
                <a:latin typeface="Arial MT"/>
                <a:cs typeface="Arial MT"/>
              </a:rPr>
              <a:t>coaliciones;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00" spc="-5" dirty="0">
                <a:latin typeface="Arial MT"/>
                <a:cs typeface="Arial MT"/>
              </a:rPr>
              <a:t>Diseñar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un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promoción</a:t>
            </a:r>
            <a:r>
              <a:rPr sz="1100" spc="-5" dirty="0">
                <a:latin typeface="Arial MT"/>
                <a:cs typeface="Arial MT"/>
              </a:rPr>
              <a:t> del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voto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 de</a:t>
            </a:r>
            <a:r>
              <a:rPr sz="1100" spc="-5" dirty="0">
                <a:latin typeface="Arial MT"/>
                <a:cs typeface="Arial MT"/>
              </a:rPr>
              <a:t> difusión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 política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cívica;</a:t>
            </a:r>
            <a:endParaRPr sz="1100">
              <a:latin typeface="Arial MT"/>
              <a:cs typeface="Arial MT"/>
            </a:endParaRPr>
          </a:p>
          <a:p>
            <a:pPr marL="12700" marR="10160">
              <a:lnSpc>
                <a:spcPct val="110000"/>
              </a:lnSpc>
            </a:pPr>
            <a:r>
              <a:rPr sz="1100" spc="-5" dirty="0">
                <a:latin typeface="Arial MT"/>
                <a:cs typeface="Arial MT"/>
              </a:rPr>
              <a:t>Establecer</a:t>
            </a:r>
            <a:r>
              <a:rPr sz="1100" spc="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vínculos</a:t>
            </a:r>
            <a:r>
              <a:rPr sz="1100" spc="8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diversas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instituciones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para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implementación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conjunta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programas</a:t>
            </a:r>
            <a:r>
              <a:rPr sz="1100" spc="10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difusión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política-democrática</a:t>
            </a:r>
            <a:r>
              <a:rPr sz="1100" dirty="0">
                <a:latin typeface="Arial MT"/>
                <a:cs typeface="Arial MT"/>
              </a:rPr>
              <a:t> y</a:t>
            </a:r>
            <a:r>
              <a:rPr sz="1100" spc="-5" dirty="0">
                <a:latin typeface="Arial MT"/>
                <a:cs typeface="Arial MT"/>
              </a:rPr>
              <a:t> educación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cívica;</a:t>
            </a:r>
            <a:endParaRPr sz="1100">
              <a:latin typeface="Arial MT"/>
              <a:cs typeface="Arial MT"/>
            </a:endParaRPr>
          </a:p>
          <a:p>
            <a:pPr marL="12700" marR="6350">
              <a:lnSpc>
                <a:spcPct val="110000"/>
              </a:lnSpc>
            </a:pPr>
            <a:r>
              <a:rPr sz="1100" dirty="0">
                <a:latin typeface="Arial MT"/>
                <a:cs typeface="Arial MT"/>
              </a:rPr>
              <a:t>Formular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recomendaciones</a:t>
            </a:r>
            <a:r>
              <a:rPr sz="1100" spc="8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sugerir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directrices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7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Dirección</a:t>
            </a:r>
            <a:r>
              <a:rPr sz="1100" spc="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Ejecutiva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Organización</a:t>
            </a:r>
            <a:r>
              <a:rPr sz="1100" spc="7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8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Cívica,</a:t>
            </a:r>
            <a:r>
              <a:rPr sz="1100" spc="7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spc="7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cumplimiento</a:t>
            </a:r>
            <a:r>
              <a:rPr sz="1100" dirty="0">
                <a:latin typeface="Arial MT"/>
                <a:cs typeface="Arial MT"/>
              </a:rPr>
              <a:t> del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plan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trabajo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Comisión;</a:t>
            </a:r>
            <a:endParaRPr sz="1100">
              <a:latin typeface="Arial MT"/>
              <a:cs typeface="Arial MT"/>
            </a:endParaRPr>
          </a:p>
          <a:p>
            <a:pPr marL="12700" marR="9525">
              <a:lnSpc>
                <a:spcPct val="110000"/>
              </a:lnSpc>
              <a:spcBef>
                <a:spcPts val="15"/>
              </a:spcBef>
            </a:pPr>
            <a:r>
              <a:rPr sz="1100" dirty="0">
                <a:latin typeface="Arial MT"/>
                <a:cs typeface="Arial MT"/>
              </a:rPr>
              <a:t>Proponer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al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Consejo,</a:t>
            </a:r>
            <a:r>
              <a:rPr sz="1100" spc="1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políticas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programas</a:t>
            </a:r>
            <a:r>
              <a:rPr sz="1100" spc="1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generales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materia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organización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electoral,</a:t>
            </a:r>
            <a:r>
              <a:rPr sz="1100" spc="1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1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cívica</a:t>
            </a:r>
            <a:r>
              <a:rPr sz="1100" spc="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1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ciudadana;</a:t>
            </a:r>
            <a:endParaRPr sz="1100">
              <a:latin typeface="Arial MT"/>
              <a:cs typeface="Arial MT"/>
            </a:endParaRPr>
          </a:p>
          <a:p>
            <a:pPr marL="12700" marR="9525">
              <a:lnSpc>
                <a:spcPts val="1450"/>
              </a:lnSpc>
              <a:spcBef>
                <a:spcPts val="70"/>
              </a:spcBef>
            </a:pPr>
            <a:r>
              <a:rPr sz="1100" spc="-5" dirty="0">
                <a:latin typeface="Arial MT"/>
                <a:cs typeface="Arial MT"/>
              </a:rPr>
              <a:t>Dar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seguimiento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peticiones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cualquier</a:t>
            </a:r>
            <a:r>
              <a:rPr sz="1100" spc="2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mecanismo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2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los</a:t>
            </a:r>
            <a:r>
              <a:rPr sz="1100" spc="229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órganos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representación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ciudadana;</a:t>
            </a:r>
            <a:endParaRPr sz="1100">
              <a:latin typeface="Arial MT"/>
              <a:cs typeface="Arial MT"/>
            </a:endParaRPr>
          </a:p>
          <a:p>
            <a:pPr marL="12700" marR="10160">
              <a:lnSpc>
                <a:spcPts val="1450"/>
              </a:lnSpc>
              <a:spcBef>
                <a:spcPts val="20"/>
              </a:spcBef>
            </a:pPr>
            <a:r>
              <a:rPr sz="1100" dirty="0">
                <a:latin typeface="Arial MT"/>
                <a:cs typeface="Arial MT"/>
              </a:rPr>
              <a:t>Proponer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directrices</a:t>
            </a:r>
            <a:r>
              <a:rPr sz="1100" spc="2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generales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para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elaboración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programas</a:t>
            </a:r>
            <a:r>
              <a:rPr sz="1100" spc="2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2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materia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2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procesos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electorales;</a:t>
            </a:r>
            <a:endParaRPr sz="1100">
              <a:latin typeface="Arial MT"/>
              <a:cs typeface="Arial MT"/>
            </a:endParaRPr>
          </a:p>
          <a:p>
            <a:pPr marL="12700" marR="5080">
              <a:lnSpc>
                <a:spcPts val="1450"/>
              </a:lnSpc>
              <a:spcBef>
                <a:spcPts val="5"/>
              </a:spcBef>
            </a:pPr>
            <a:r>
              <a:rPr sz="1100" dirty="0">
                <a:latin typeface="Arial MT"/>
                <a:cs typeface="Arial MT"/>
              </a:rPr>
              <a:t>Formular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directrices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generales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para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promoción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 </a:t>
            </a:r>
            <a:r>
              <a:rPr sz="1100" spc="-5" dirty="0">
                <a:latin typeface="Arial MT"/>
                <a:cs typeface="Arial MT"/>
              </a:rPr>
              <a:t>instrumentación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los mecanismos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ciudadana,</a:t>
            </a:r>
            <a:r>
              <a:rPr sz="1100" dirty="0">
                <a:latin typeface="Arial MT"/>
                <a:cs typeface="Arial MT"/>
              </a:rPr>
              <a:t> así</a:t>
            </a:r>
            <a:r>
              <a:rPr sz="1100" spc="-5" dirty="0">
                <a:latin typeface="Arial MT"/>
                <a:cs typeface="Arial MT"/>
              </a:rPr>
              <a:t> como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dirty="0">
                <a:latin typeface="Arial MT"/>
                <a:cs typeface="Arial MT"/>
              </a:rPr>
              <a:t> órganos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representación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ciudadana;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100" dirty="0">
                <a:latin typeface="Arial MT"/>
                <a:cs typeface="Arial MT"/>
              </a:rPr>
              <a:t>Proponer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al</a:t>
            </a:r>
            <a:r>
              <a:rPr sz="1100" spc="-5" dirty="0">
                <a:latin typeface="Arial MT"/>
                <a:cs typeface="Arial MT"/>
              </a:rPr>
              <a:t> Consejo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adecuaciones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al marco normativo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función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5" dirty="0">
                <a:latin typeface="Arial MT"/>
                <a:cs typeface="Arial MT"/>
              </a:rPr>
              <a:t> las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atribuciones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</a:t>
            </a:r>
            <a:r>
              <a:rPr sz="1100" spc="-5" dirty="0">
                <a:latin typeface="Arial MT"/>
                <a:cs typeface="Arial MT"/>
              </a:rPr>
              <a:t> le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confiere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ley;</a:t>
            </a:r>
            <a:endParaRPr sz="1100">
              <a:latin typeface="Arial MT"/>
              <a:cs typeface="Arial MT"/>
            </a:endParaRPr>
          </a:p>
          <a:p>
            <a:pPr marL="12700" marR="273050">
              <a:lnSpc>
                <a:spcPct val="110000"/>
              </a:lnSpc>
              <a:spcBef>
                <a:spcPts val="15"/>
              </a:spcBef>
            </a:pPr>
            <a:r>
              <a:rPr sz="1100" dirty="0">
                <a:latin typeface="Arial MT"/>
                <a:cs typeface="Arial MT"/>
              </a:rPr>
              <a:t>Proponer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al</a:t>
            </a:r>
            <a:r>
              <a:rPr sz="1100" spc="-5" dirty="0">
                <a:latin typeface="Arial MT"/>
                <a:cs typeface="Arial MT"/>
              </a:rPr>
              <a:t> Consejo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dirty="0">
                <a:latin typeface="Arial MT"/>
                <a:cs typeface="Arial MT"/>
              </a:rPr>
              <a:t> procedimientos para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5" dirty="0">
                <a:latin typeface="Arial MT"/>
                <a:cs typeface="Arial MT"/>
              </a:rPr>
              <a:t> registro</a:t>
            </a:r>
            <a:r>
              <a:rPr sz="1100" dirty="0">
                <a:latin typeface="Arial MT"/>
                <a:cs typeface="Arial MT"/>
              </a:rPr>
              <a:t> y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constitución</a:t>
            </a:r>
            <a:r>
              <a:rPr sz="1100" dirty="0">
                <a:latin typeface="Arial MT"/>
                <a:cs typeface="Arial MT"/>
              </a:rPr>
              <a:t> de </a:t>
            </a:r>
            <a:r>
              <a:rPr sz="1100" spc="-5" dirty="0">
                <a:latin typeface="Arial MT"/>
                <a:cs typeface="Arial MT"/>
              </a:rPr>
              <a:t>agrupaciones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particos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políticos</a:t>
            </a:r>
            <a:r>
              <a:rPr sz="1100" dirty="0">
                <a:latin typeface="Arial MT"/>
                <a:cs typeface="Arial MT"/>
              </a:rPr>
              <a:t> locales;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seguimiento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elaboración de</a:t>
            </a:r>
            <a:r>
              <a:rPr sz="1100" spc="-5" dirty="0">
                <a:latin typeface="Arial MT"/>
                <a:cs typeface="Arial MT"/>
              </a:rPr>
              <a:t> contenidos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los materiales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didácticos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para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capacitación;</a:t>
            </a:r>
            <a:r>
              <a:rPr sz="1100" dirty="0">
                <a:latin typeface="Arial MT"/>
                <a:cs typeface="Arial MT"/>
              </a:rPr>
              <a:t> y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100" dirty="0">
                <a:latin typeface="Arial MT"/>
                <a:cs typeface="Arial MT"/>
              </a:rPr>
              <a:t>Las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demás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 </a:t>
            </a:r>
            <a:r>
              <a:rPr sz="1100" spc="-5" dirty="0">
                <a:latin typeface="Arial MT"/>
                <a:cs typeface="Arial MT"/>
              </a:rPr>
              <a:t>establezcan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disposiciones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legales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determine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Consejo.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65021"/>
            <a:ext cx="8647430" cy="5141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LÍNEAS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ACCIÓN.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COEYEC,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ámbito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su</a:t>
            </a:r>
            <a:r>
              <a:rPr sz="1100" spc="-5" dirty="0">
                <a:latin typeface="Arial MT"/>
                <a:cs typeface="Arial MT"/>
              </a:rPr>
              <a:t> competencia,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atenderá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 siguientes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líneas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acción: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 MT"/>
              <a:cs typeface="Arial MT"/>
            </a:endParaRPr>
          </a:p>
          <a:p>
            <a:pPr marL="469900" indent="-229235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sz="1100" b="1" spc="-5" dirty="0">
                <a:latin typeface="Arial"/>
                <a:cs typeface="Arial"/>
              </a:rPr>
              <a:t>Fortalecimiento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interno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y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colaboración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intrainstitucional:</a:t>
            </a:r>
            <a:endParaRPr sz="1100">
              <a:latin typeface="Arial"/>
              <a:cs typeface="Arial"/>
            </a:endParaRPr>
          </a:p>
          <a:p>
            <a:pPr marL="727710" marR="6350" lvl="1" indent="-257810" algn="just">
              <a:lnSpc>
                <a:spcPct val="110000"/>
              </a:lnSpc>
              <a:buAutoNum type="arabicPeriod"/>
              <a:tabLst>
                <a:tab pos="727710" algn="l"/>
              </a:tabLst>
            </a:pPr>
            <a:r>
              <a:rPr sz="1100" spc="-5" dirty="0">
                <a:latin typeface="Arial MT"/>
                <a:cs typeface="Arial MT"/>
              </a:rPr>
              <a:t>Promover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coadyuvar </a:t>
            </a:r>
            <a:r>
              <a:rPr sz="1100" dirty="0">
                <a:latin typeface="Arial MT"/>
                <a:cs typeface="Arial MT"/>
              </a:rPr>
              <a:t>al </a:t>
            </a:r>
            <a:r>
              <a:rPr sz="1100" spc="-5" dirty="0">
                <a:latin typeface="Arial MT"/>
                <a:cs typeface="Arial MT"/>
              </a:rPr>
              <a:t>fortalecimiento institucional </a:t>
            </a:r>
            <a:r>
              <a:rPr sz="1100" dirty="0">
                <a:latin typeface="Arial MT"/>
                <a:cs typeface="Arial MT"/>
              </a:rPr>
              <a:t>para </a:t>
            </a:r>
            <a:r>
              <a:rPr sz="1100" spc="-5" dirty="0">
                <a:latin typeface="Arial MT"/>
                <a:cs typeface="Arial MT"/>
              </a:rPr>
              <a:t>mejorar la comunicación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colaboración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las distintas áreas del 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Instituto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eficiente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implementación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programas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proyectos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organización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capacitación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electoral,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cívica,</a:t>
            </a:r>
            <a:endParaRPr sz="1100">
              <a:latin typeface="Arial MT"/>
              <a:cs typeface="Arial MT"/>
            </a:endParaRPr>
          </a:p>
          <a:p>
            <a:pPr marL="727710" algn="just">
              <a:lnSpc>
                <a:spcPct val="100000"/>
              </a:lnSpc>
              <a:spcBef>
                <a:spcPts val="150"/>
              </a:spcBef>
            </a:pPr>
            <a:r>
              <a:rPr sz="1100" dirty="0">
                <a:latin typeface="Arial MT"/>
                <a:cs typeface="Arial MT"/>
              </a:rPr>
              <a:t>cultura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democrática,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construcción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ciudadanía.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 MT"/>
              <a:cs typeface="Arial MT"/>
            </a:endParaRPr>
          </a:p>
          <a:p>
            <a:pPr marL="469900" indent="-229235">
              <a:lnSpc>
                <a:spcPct val="100000"/>
              </a:lnSpc>
              <a:buAutoNum type="arabicPeriod" startAt="2"/>
              <a:tabLst>
                <a:tab pos="470534" algn="l"/>
              </a:tabLst>
            </a:pPr>
            <a:r>
              <a:rPr sz="1100" b="1" dirty="0">
                <a:latin typeface="Arial"/>
                <a:cs typeface="Arial"/>
              </a:rPr>
              <a:t>Colaboración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interinstitucional:</a:t>
            </a:r>
            <a:endParaRPr sz="1100">
              <a:latin typeface="Arial"/>
              <a:cs typeface="Arial"/>
            </a:endParaRPr>
          </a:p>
          <a:p>
            <a:pPr marL="727710" marR="8255" lvl="1" indent="-257810" algn="just">
              <a:lnSpc>
                <a:spcPct val="110000"/>
              </a:lnSpc>
              <a:spcBef>
                <a:spcPts val="10"/>
              </a:spcBef>
              <a:buAutoNum type="arabicPeriod"/>
              <a:tabLst>
                <a:tab pos="727710" algn="l"/>
              </a:tabLst>
            </a:pPr>
            <a:r>
              <a:rPr sz="1100" spc="-5" dirty="0">
                <a:latin typeface="Arial MT"/>
                <a:cs typeface="Arial MT"/>
              </a:rPr>
              <a:t>Promover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alianzas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institucionales</a:t>
            </a:r>
            <a:r>
              <a:rPr sz="1100" dirty="0">
                <a:latin typeface="Arial MT"/>
                <a:cs typeface="Arial MT"/>
              </a:rPr>
              <a:t> con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organismos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académicos,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organizaciones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dirty="0">
                <a:latin typeface="Arial MT"/>
                <a:cs typeface="Arial MT"/>
              </a:rPr>
              <a:t> sociedad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civil,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partidos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políticos, </a:t>
            </a:r>
            <a:r>
              <a:rPr sz="1100" dirty="0">
                <a:latin typeface="Arial MT"/>
                <a:cs typeface="Arial MT"/>
              </a:rPr>
              <a:t> organismos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internacionales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instituciones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gubernamentales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fortalecer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planes,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programas</a:t>
            </a:r>
            <a:r>
              <a:rPr sz="1100" spc="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proyectos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encaminados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construcción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ciudadanía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instrumentación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políticas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públicas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favorezcan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empoderamiento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ciudadanos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como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titulares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derechos.</a:t>
            </a:r>
            <a:endParaRPr sz="1100">
              <a:latin typeface="Arial MT"/>
              <a:cs typeface="Arial MT"/>
            </a:endParaRPr>
          </a:p>
          <a:p>
            <a:pPr marL="727710" lvl="1" indent="-257810" algn="just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727710" algn="l"/>
              </a:tabLst>
            </a:pPr>
            <a:r>
              <a:rPr sz="1100" dirty="0">
                <a:latin typeface="Arial MT"/>
                <a:cs typeface="Arial MT"/>
              </a:rPr>
              <a:t>Impulsar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coadyuvar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organización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diplomados,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cursos,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talleres,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conferencias,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conversatorios,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charlas,</a:t>
            </a:r>
            <a:r>
              <a:rPr sz="1100" spc="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entre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otros,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</a:t>
            </a:r>
            <a:endParaRPr sz="1100">
              <a:latin typeface="Arial MT"/>
              <a:cs typeface="Arial MT"/>
            </a:endParaRPr>
          </a:p>
          <a:p>
            <a:pPr marL="727710" marR="5715" algn="just">
              <a:lnSpc>
                <a:spcPct val="110100"/>
              </a:lnSpc>
              <a:spcBef>
                <a:spcPts val="10"/>
              </a:spcBef>
            </a:pPr>
            <a:r>
              <a:rPr sz="1100" dirty="0">
                <a:latin typeface="Arial MT"/>
                <a:cs typeface="Arial MT"/>
              </a:rPr>
              <a:t>instituciones </a:t>
            </a:r>
            <a:r>
              <a:rPr sz="1100" spc="-5" dirty="0">
                <a:latin typeface="Arial MT"/>
                <a:cs typeface="Arial MT"/>
              </a:rPr>
              <a:t>gubernamentales, partidos políticos </a:t>
            </a:r>
            <a:r>
              <a:rPr sz="1100" dirty="0">
                <a:latin typeface="Arial MT"/>
                <a:cs typeface="Arial MT"/>
              </a:rPr>
              <a:t>y organizaciones de </a:t>
            </a:r>
            <a:r>
              <a:rPr sz="1100" spc="-5" dirty="0">
                <a:latin typeface="Arial MT"/>
                <a:cs typeface="Arial MT"/>
              </a:rPr>
              <a:t>la </a:t>
            </a:r>
            <a:r>
              <a:rPr sz="1100" dirty="0">
                <a:latin typeface="Arial MT"/>
                <a:cs typeface="Arial MT"/>
              </a:rPr>
              <a:t>sociedad </a:t>
            </a:r>
            <a:r>
              <a:rPr sz="1100" spc="-5" dirty="0">
                <a:latin typeface="Arial MT"/>
                <a:cs typeface="Arial MT"/>
              </a:rPr>
              <a:t>civil, relacionados </a:t>
            </a:r>
            <a:r>
              <a:rPr sz="1100" dirty="0">
                <a:latin typeface="Arial MT"/>
                <a:cs typeface="Arial MT"/>
              </a:rPr>
              <a:t>con </a:t>
            </a:r>
            <a:r>
              <a:rPr sz="1100" spc="-5" dirty="0">
                <a:latin typeface="Arial MT"/>
                <a:cs typeface="Arial MT"/>
              </a:rPr>
              <a:t>la materia político 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electoral,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cívica,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democrática,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construcción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ciudadanía;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así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como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dar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seguimiento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su</a:t>
            </a:r>
            <a:r>
              <a:rPr sz="1100" spc="-5" dirty="0">
                <a:latin typeface="Arial MT"/>
                <a:cs typeface="Arial MT"/>
              </a:rPr>
              <a:t> realización.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Arial MT"/>
              <a:cs typeface="Arial MT"/>
            </a:endParaRPr>
          </a:p>
          <a:p>
            <a:pPr marL="469900" indent="-229235">
              <a:lnSpc>
                <a:spcPct val="100000"/>
              </a:lnSpc>
              <a:buAutoNum type="arabicPeriod" startAt="3"/>
              <a:tabLst>
                <a:tab pos="470534" algn="l"/>
              </a:tabLst>
            </a:pPr>
            <a:r>
              <a:rPr sz="1100" b="1" dirty="0">
                <a:latin typeface="Arial"/>
                <a:cs typeface="Arial"/>
              </a:rPr>
              <a:t>Organización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electoral:</a:t>
            </a:r>
            <a:endParaRPr sz="1100">
              <a:latin typeface="Arial"/>
              <a:cs typeface="Arial"/>
            </a:endParaRPr>
          </a:p>
          <a:p>
            <a:pPr marL="727710" marR="5715" lvl="1" indent="-257810">
              <a:lnSpc>
                <a:spcPct val="110000"/>
              </a:lnSpc>
              <a:buAutoNum type="arabicPeriod"/>
              <a:tabLst>
                <a:tab pos="727710" algn="l"/>
              </a:tabLst>
            </a:pPr>
            <a:r>
              <a:rPr sz="1100" spc="-5" dirty="0">
                <a:latin typeface="Arial MT"/>
                <a:cs typeface="Arial MT"/>
              </a:rPr>
              <a:t>Conocer,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analizar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actualizar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su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caso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documentos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material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electoral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utilizarse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Proceso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Electoral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Local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Ordinario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2023-2024,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" dirty="0">
                <a:latin typeface="Arial MT"/>
                <a:cs typeface="Arial MT"/>
              </a:rPr>
              <a:t>efecto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optimizar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organización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electoral.</a:t>
            </a:r>
            <a:endParaRPr sz="1100">
              <a:latin typeface="Arial MT"/>
              <a:cs typeface="Arial MT"/>
            </a:endParaRPr>
          </a:p>
          <a:p>
            <a:pPr marL="727710" marR="5080" lvl="1" indent="-257810">
              <a:lnSpc>
                <a:spcPts val="1460"/>
              </a:lnSpc>
              <a:spcBef>
                <a:spcPts val="65"/>
              </a:spcBef>
              <a:buAutoNum type="arabicPeriod"/>
              <a:tabLst>
                <a:tab pos="727710" algn="l"/>
              </a:tabLst>
            </a:pPr>
            <a:r>
              <a:rPr sz="1100" dirty="0">
                <a:latin typeface="Arial MT"/>
                <a:cs typeface="Arial MT"/>
              </a:rPr>
              <a:t>Supervisar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1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mecanismos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convocatoria,</a:t>
            </a:r>
            <a:r>
              <a:rPr sz="1100" spc="2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selección</a:t>
            </a:r>
            <a:r>
              <a:rPr sz="1100" spc="204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reclutamiento</a:t>
            </a:r>
            <a:r>
              <a:rPr sz="1100" spc="19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04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1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Vocalías</a:t>
            </a:r>
            <a:r>
              <a:rPr sz="1100" spc="1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Electorales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Distritales,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así</a:t>
            </a:r>
            <a:r>
              <a:rPr sz="1100" spc="2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como</a:t>
            </a:r>
            <a:r>
              <a:rPr sz="1100" spc="2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establecimiento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parámetros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evaluación</a:t>
            </a:r>
            <a:r>
              <a:rPr sz="1100" dirty="0">
                <a:latin typeface="Arial MT"/>
                <a:cs typeface="Arial MT"/>
              </a:rPr>
              <a:t> continua.</a:t>
            </a:r>
            <a:endParaRPr sz="1100">
              <a:latin typeface="Arial MT"/>
              <a:cs typeface="Arial MT"/>
            </a:endParaRPr>
          </a:p>
          <a:p>
            <a:pPr marL="727710" marR="7620" lvl="1" indent="-257810">
              <a:lnSpc>
                <a:spcPts val="1450"/>
              </a:lnSpc>
              <a:buAutoNum type="arabicPeriod"/>
              <a:tabLst>
                <a:tab pos="727710" algn="l"/>
              </a:tabLst>
            </a:pPr>
            <a:r>
              <a:rPr sz="1100" spc="-5" dirty="0">
                <a:latin typeface="Arial MT"/>
                <a:cs typeface="Arial MT"/>
              </a:rPr>
              <a:t>Determinar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lineamientos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para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ubicación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inmuebles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susceptibles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ser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sedes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Juntas</a:t>
            </a:r>
            <a:r>
              <a:rPr sz="1100" spc="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Distritales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del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IEPC </a:t>
            </a:r>
            <a:r>
              <a:rPr sz="1100" dirty="0">
                <a:latin typeface="Arial MT"/>
                <a:cs typeface="Arial MT"/>
              </a:rPr>
              <a:t>Tabasco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supervisar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cumplan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estos.</a:t>
            </a:r>
            <a:endParaRPr sz="1100">
              <a:latin typeface="Arial MT"/>
              <a:cs typeface="Arial MT"/>
            </a:endParaRPr>
          </a:p>
          <a:p>
            <a:pPr marL="727710" lvl="1" indent="-257810">
              <a:lnSpc>
                <a:spcPct val="100000"/>
              </a:lnSpc>
              <a:spcBef>
                <a:spcPts val="70"/>
              </a:spcBef>
              <a:buAutoNum type="arabicPeriod"/>
              <a:tabLst>
                <a:tab pos="727710" algn="l"/>
              </a:tabLst>
            </a:pPr>
            <a:r>
              <a:rPr sz="1100" dirty="0">
                <a:latin typeface="Arial MT"/>
                <a:cs typeface="Arial MT"/>
              </a:rPr>
              <a:t>Supervisar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mecanismos</a:t>
            </a:r>
            <a:r>
              <a:rPr sz="1100" dirty="0">
                <a:latin typeface="Arial MT"/>
                <a:cs typeface="Arial MT"/>
              </a:rPr>
              <a:t> y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acciones de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capacitación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vocalías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electorales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distritales.</a:t>
            </a:r>
            <a:endParaRPr sz="1100">
              <a:latin typeface="Arial MT"/>
              <a:cs typeface="Arial MT"/>
            </a:endParaRPr>
          </a:p>
          <a:p>
            <a:pPr marL="727710" lvl="1" indent="-25781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727710" algn="l"/>
              </a:tabLst>
            </a:pPr>
            <a:r>
              <a:rPr sz="1100" dirty="0">
                <a:latin typeface="Arial MT"/>
                <a:cs typeface="Arial MT"/>
              </a:rPr>
              <a:t>Verificar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supervisar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instalación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correcto </a:t>
            </a:r>
            <a:r>
              <a:rPr sz="1100" spc="-5" dirty="0">
                <a:latin typeface="Arial MT"/>
                <a:cs typeface="Arial MT"/>
              </a:rPr>
              <a:t>funcionamiento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sedes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dirty="0">
                <a:latin typeface="Arial MT"/>
                <a:cs typeface="Arial MT"/>
              </a:rPr>
              <a:t> Consejos </a:t>
            </a:r>
            <a:r>
              <a:rPr sz="1100" spc="-5" dirty="0">
                <a:latin typeface="Arial MT"/>
                <a:cs typeface="Arial MT"/>
              </a:rPr>
              <a:t>Electorales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Distritales.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7</a:t>
            </a:fld>
            <a:endParaRPr spc="-1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1047344"/>
            <a:ext cx="8417560" cy="23577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240"/>
              </a:spcBef>
              <a:buAutoNum type="arabicPeriod" startAt="4"/>
              <a:tabLst>
                <a:tab pos="241935" algn="l"/>
              </a:tabLst>
            </a:pPr>
            <a:r>
              <a:rPr sz="1100" b="1" dirty="0">
                <a:latin typeface="Arial"/>
                <a:cs typeface="Arial"/>
              </a:rPr>
              <a:t>Educación </a:t>
            </a:r>
            <a:r>
              <a:rPr sz="1100" b="1" spc="-5" dirty="0">
                <a:latin typeface="Arial"/>
                <a:cs typeface="Arial"/>
              </a:rPr>
              <a:t>cívica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y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participación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ciudadana:</a:t>
            </a:r>
            <a:endParaRPr sz="1100">
              <a:latin typeface="Arial"/>
              <a:cs typeface="Arial"/>
            </a:endParaRPr>
          </a:p>
          <a:p>
            <a:pPr marL="499109" marR="7620" lvl="1" indent="-257810">
              <a:lnSpc>
                <a:spcPct val="110000"/>
              </a:lnSpc>
              <a:spcBef>
                <a:spcPts val="15"/>
              </a:spcBef>
              <a:buAutoNum type="arabicPeriod"/>
              <a:tabLst>
                <a:tab pos="499109" algn="l"/>
              </a:tabLst>
            </a:pPr>
            <a:r>
              <a:rPr sz="1100" spc="-5" dirty="0">
                <a:latin typeface="Arial MT"/>
                <a:cs typeface="Arial MT"/>
              </a:rPr>
              <a:t>Dar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continuidad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114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0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Ejecución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10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Programa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Integral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0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</a:t>
            </a:r>
            <a:r>
              <a:rPr sz="1100" spc="10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10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1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estado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Tabasco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vigente.</a:t>
            </a:r>
            <a:endParaRPr sz="1100">
              <a:latin typeface="Arial MT"/>
              <a:cs typeface="Arial MT"/>
            </a:endParaRPr>
          </a:p>
          <a:p>
            <a:pPr marL="499109" lvl="1" indent="-25781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499109" algn="l"/>
              </a:tabLst>
            </a:pPr>
            <a:r>
              <a:rPr sz="1100" spc="-5" dirty="0">
                <a:latin typeface="Arial MT"/>
                <a:cs typeface="Arial MT"/>
              </a:rPr>
              <a:t>Coadyuvar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socialización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resultados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Informe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País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2022.</a:t>
            </a:r>
            <a:endParaRPr sz="11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 MT"/>
              <a:buAutoNum type="arabicPeriod"/>
            </a:pPr>
            <a:endParaRPr sz="12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buAutoNum type="arabicPeriod" startAt="4"/>
              <a:tabLst>
                <a:tab pos="241935" algn="l"/>
              </a:tabLst>
            </a:pPr>
            <a:r>
              <a:rPr sz="1100" b="1" dirty="0">
                <a:latin typeface="Arial"/>
                <a:cs typeface="Arial"/>
              </a:rPr>
              <a:t>Difusión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institucional:</a:t>
            </a:r>
            <a:endParaRPr sz="1100">
              <a:latin typeface="Arial"/>
              <a:cs typeface="Arial"/>
            </a:endParaRPr>
          </a:p>
          <a:p>
            <a:pPr marL="499109" marR="10160" lvl="1" indent="-257810">
              <a:lnSpc>
                <a:spcPts val="1460"/>
              </a:lnSpc>
              <a:spcBef>
                <a:spcPts val="65"/>
              </a:spcBef>
              <a:buAutoNum type="arabicPeriod"/>
              <a:tabLst>
                <a:tab pos="499109" algn="l"/>
              </a:tabLst>
            </a:pPr>
            <a:r>
              <a:rPr sz="1100" spc="-5" dirty="0">
                <a:latin typeface="Arial MT"/>
                <a:cs typeface="Arial MT"/>
              </a:rPr>
              <a:t>Dar</a:t>
            </a:r>
            <a:r>
              <a:rPr sz="1100" spc="229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seguimiento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2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producción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distribución</a:t>
            </a:r>
            <a:r>
              <a:rPr sz="1100" spc="204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2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materiales</a:t>
            </a:r>
            <a:r>
              <a:rPr sz="1100" spc="229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para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2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divulgación</a:t>
            </a:r>
            <a:r>
              <a:rPr sz="1100" spc="229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2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</a:t>
            </a:r>
            <a:r>
              <a:rPr sz="1100" spc="2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política</a:t>
            </a:r>
            <a:r>
              <a:rPr sz="1100" spc="2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democrática,</a:t>
            </a:r>
            <a:r>
              <a:rPr sz="1100" spc="2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cívica,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construcción 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ciudadanía.</a:t>
            </a:r>
            <a:endParaRPr sz="11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Font typeface="Arial MT"/>
              <a:buAutoNum type="arabicPeriod"/>
            </a:pPr>
            <a:endParaRPr sz="115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41935" algn="l"/>
              </a:tabLst>
            </a:pPr>
            <a:r>
              <a:rPr sz="1100" b="1" dirty="0">
                <a:latin typeface="Arial"/>
                <a:cs typeface="Arial"/>
              </a:rPr>
              <a:t>Transparencia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y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rendición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cuentas: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 startAt="4"/>
            </a:pPr>
            <a:endParaRPr sz="1450">
              <a:latin typeface="Arial"/>
              <a:cs typeface="Arial"/>
            </a:endParaRPr>
          </a:p>
          <a:p>
            <a:pPr marL="499109" marR="5080" lvl="1" indent="-257810">
              <a:lnSpc>
                <a:spcPts val="1270"/>
              </a:lnSpc>
              <a:buAutoNum type="arabicPeriod"/>
              <a:tabLst>
                <a:tab pos="499109" algn="l"/>
              </a:tabLst>
            </a:pPr>
            <a:r>
              <a:rPr sz="1100" spc="-5" dirty="0">
                <a:latin typeface="Arial MT"/>
                <a:cs typeface="Arial MT"/>
              </a:rPr>
              <a:t>Promover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transparencia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rendición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cuentas,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partir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difusión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las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acciones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resultados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alcanzados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por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Instituto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materia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" dirty="0">
                <a:latin typeface="Arial MT"/>
                <a:cs typeface="Arial MT"/>
              </a:rPr>
              <a:t> capacitación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electoral,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cívica,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difusión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cultura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democrática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y </a:t>
            </a:r>
            <a:r>
              <a:rPr sz="1100" spc="-5" dirty="0">
                <a:latin typeface="Arial MT"/>
                <a:cs typeface="Arial MT"/>
              </a:rPr>
              <a:t>participación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ciudadana.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8</a:t>
            </a:fld>
            <a:endParaRPr spc="-1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6795" y="1065021"/>
            <a:ext cx="8825230" cy="82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CRONOGRAMA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ACTIVIDADES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2023.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844"/>
              </a:spcBef>
            </a:pPr>
            <a:r>
              <a:rPr sz="1100" dirty="0">
                <a:latin typeface="Arial MT"/>
                <a:cs typeface="Arial MT"/>
              </a:rPr>
              <a:t>A</a:t>
            </a:r>
            <a:r>
              <a:rPr sz="1100" spc="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continuación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se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presenta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calendarización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de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los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asuntos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serán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atendidos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manera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enunciativa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más</a:t>
            </a:r>
            <a:r>
              <a:rPr sz="1100" spc="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no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limitativas</a:t>
            </a:r>
            <a:r>
              <a:rPr sz="1100" spc="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por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5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Comisión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Permanente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-5" dirty="0">
                <a:latin typeface="Arial MT"/>
                <a:cs typeface="Arial MT"/>
              </a:rPr>
              <a:t> Organización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Electoral y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Educación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Cívica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Consejo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Estatal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IEPC</a:t>
            </a:r>
            <a:r>
              <a:rPr sz="1100" spc="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Tabasco, durante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año</a:t>
            </a:r>
            <a:r>
              <a:rPr sz="1100" spc="-5" dirty="0">
                <a:latin typeface="Arial MT"/>
                <a:cs typeface="Arial MT"/>
              </a:rPr>
              <a:t> 2023.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110" dirty="0"/>
              <a:t>9</a:t>
            </a:fld>
            <a:endParaRPr spc="-1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2544" y="2045461"/>
          <a:ext cx="8970010" cy="4051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81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74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59663">
                <a:tc gridSpan="15"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Actividades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Ordinarias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3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Tema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Participantes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Enero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540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Febrero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Marzo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Abril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Mayo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Junio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Julio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Agosto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Septiembre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Octubre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Noviembre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937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Diciembre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6675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302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1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4290" algn="just">
                        <a:lnSpc>
                          <a:spcPct val="9590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Presentación y, en su caso,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aprobación del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Proyecto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Acuerdo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Comisión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Organización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Electoral y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 Cívica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1100" spc="-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 que se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aprueba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Programa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Trabajo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Comisión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Organización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Electoral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Educación Cívica, correspondiente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al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periodo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enero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diciembre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del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año 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2023</a:t>
                      </a:r>
                      <a:r>
                        <a:rPr sz="1200" spc="-15" dirty="0">
                          <a:latin typeface="Arial MT"/>
                          <a:cs typeface="Arial MT"/>
                        </a:rPr>
                        <a:t>.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31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2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Sesiones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Ordinarias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COEYEC.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3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556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Elaboración</a:t>
                      </a:r>
                      <a:r>
                        <a:rPr sz="11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revisión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Informes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Actividades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la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COEYEC.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4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Elaboración,</a:t>
                      </a:r>
                      <a:r>
                        <a:rPr sz="1100" spc="6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revisión</a:t>
                      </a:r>
                      <a:r>
                        <a:rPr sz="1100" spc="6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y  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validación</a:t>
                      </a:r>
                      <a:r>
                        <a:rPr sz="1100" spc="6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6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44450" marR="33655">
                        <a:lnSpc>
                          <a:spcPts val="137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versiones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estenográficas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actas</a:t>
                      </a:r>
                      <a:r>
                        <a:rPr sz="110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las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sesiones</a:t>
                      </a:r>
                      <a:r>
                        <a:rPr sz="11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1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COEYEC,</a:t>
                      </a:r>
                      <a:r>
                        <a:rPr sz="11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1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someterlas</a:t>
                      </a:r>
                      <a:r>
                        <a:rPr sz="11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44450" marR="33655">
                        <a:lnSpc>
                          <a:spcPts val="136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aprobación,</a:t>
                      </a:r>
                      <a:r>
                        <a:rPr sz="11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1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su</a:t>
                      </a:r>
                      <a:r>
                        <a:rPr sz="11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caso,</a:t>
                      </a:r>
                      <a:r>
                        <a:rPr sz="11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1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1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integrantes</a:t>
                      </a:r>
                      <a:r>
                        <a:rPr sz="11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1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la Comisión.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8063A1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 MT"/>
                          <a:cs typeface="Arial MT"/>
                        </a:rPr>
                        <a:t>COEYEC/DEOEEC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318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2402</Words>
  <Application>Microsoft Office PowerPoint</Application>
  <PresentationFormat>Personalizado</PresentationFormat>
  <Paragraphs>801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MT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IEPCT</dc:creator>
  <cp:lastModifiedBy>Lic_ Carlos E. León Mayo</cp:lastModifiedBy>
  <cp:revision>2</cp:revision>
  <cp:lastPrinted>2023-01-25T20:09:35Z</cp:lastPrinted>
  <dcterms:created xsi:type="dcterms:W3CDTF">2023-01-25T19:39:07Z</dcterms:created>
  <dcterms:modified xsi:type="dcterms:W3CDTF">2023-01-25T21:22:06Z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2023-01-20T00:00:00Z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2023-01-25T00:00:00Z</vt:filetime>
  </property>
</Properties>
</file>